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4" r:id="rId4"/>
    <p:sldId id="263" r:id="rId5"/>
    <p:sldId id="265" r:id="rId6"/>
    <p:sldId id="261" r:id="rId7"/>
    <p:sldId id="260" r:id="rId8"/>
    <p:sldId id="259" r:id="rId9"/>
    <p:sldId id="258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3" r:id="rId36"/>
    <p:sldId id="294" r:id="rId37"/>
    <p:sldId id="295" r:id="rId38"/>
    <p:sldId id="296" r:id="rId39"/>
    <p:sldId id="297" r:id="rId40"/>
    <p:sldId id="298" r:id="rId41"/>
    <p:sldId id="299" r:id="rId42"/>
    <p:sldId id="300" r:id="rId43"/>
    <p:sldId id="301" r:id="rId44"/>
    <p:sldId id="302" r:id="rId45"/>
    <p:sldId id="303" r:id="rId46"/>
    <p:sldId id="304" r:id="rId47"/>
    <p:sldId id="305" r:id="rId48"/>
    <p:sldId id="306" r:id="rId49"/>
    <p:sldId id="307" r:id="rId50"/>
    <p:sldId id="308" r:id="rId51"/>
    <p:sldId id="309" r:id="rId52"/>
    <p:sldId id="310" r:id="rId53"/>
    <p:sldId id="311" r:id="rId54"/>
    <p:sldId id="312" r:id="rId55"/>
    <p:sldId id="292" r:id="rId5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D9C49-9D12-4F0D-8BE6-87673CBBAF53}" type="datetimeFigureOut">
              <a:rPr lang="ru-RU" smtClean="0"/>
              <a:pPr/>
              <a:t>10.10.2017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F3C79-810B-44E6-95EE-D6B7468CBD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D9C49-9D12-4F0D-8BE6-87673CBBAF53}" type="datetimeFigureOut">
              <a:rPr lang="ru-RU" smtClean="0"/>
              <a:pPr/>
              <a:t>10.10.2017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F3C79-810B-44E6-95EE-D6B7468CBD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D9C49-9D12-4F0D-8BE6-87673CBBAF53}" type="datetimeFigureOut">
              <a:rPr lang="ru-RU" smtClean="0"/>
              <a:pPr/>
              <a:t>10.10.2017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F3C79-810B-44E6-95EE-D6B7468CBD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D9C49-9D12-4F0D-8BE6-87673CBBAF53}" type="datetimeFigureOut">
              <a:rPr lang="ru-RU" smtClean="0"/>
              <a:pPr/>
              <a:t>10.10.2017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F3C79-810B-44E6-95EE-D6B7468CBD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D9C49-9D12-4F0D-8BE6-87673CBBAF53}" type="datetimeFigureOut">
              <a:rPr lang="ru-RU" smtClean="0"/>
              <a:pPr/>
              <a:t>10.10.2017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F3C79-810B-44E6-95EE-D6B7468CBD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D9C49-9D12-4F0D-8BE6-87673CBBAF53}" type="datetimeFigureOut">
              <a:rPr lang="ru-RU" smtClean="0"/>
              <a:pPr/>
              <a:t>10.10.2017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F3C79-810B-44E6-95EE-D6B7468CBD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D9C49-9D12-4F0D-8BE6-87673CBBAF53}" type="datetimeFigureOut">
              <a:rPr lang="ru-RU" smtClean="0"/>
              <a:pPr/>
              <a:t>10.10.2017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F3C79-810B-44E6-95EE-D6B7468CBD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D9C49-9D12-4F0D-8BE6-87673CBBAF53}" type="datetimeFigureOut">
              <a:rPr lang="ru-RU" smtClean="0"/>
              <a:pPr/>
              <a:t>10.10.2017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F3C79-810B-44E6-95EE-D6B7468CBD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D9C49-9D12-4F0D-8BE6-87673CBBAF53}" type="datetimeFigureOut">
              <a:rPr lang="ru-RU" smtClean="0"/>
              <a:pPr/>
              <a:t>10.10.2017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F3C79-810B-44E6-95EE-D6B7468CBD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D9C49-9D12-4F0D-8BE6-87673CBBAF53}" type="datetimeFigureOut">
              <a:rPr lang="ru-RU" smtClean="0"/>
              <a:pPr/>
              <a:t>10.10.2017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F3C79-810B-44E6-95EE-D6B7468CBD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D9C49-9D12-4F0D-8BE6-87673CBBAF53}" type="datetimeFigureOut">
              <a:rPr lang="ru-RU" smtClean="0"/>
              <a:pPr/>
              <a:t>10.10.2017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F3C79-810B-44E6-95EE-D6B7468CBD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7D9C49-9D12-4F0D-8BE6-87673CBBAF53}" type="datetimeFigureOut">
              <a:rPr lang="ru-RU" smtClean="0"/>
              <a:pPr/>
              <a:t>10.10.2017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CF3C79-810B-44E6-95EE-D6B7468CBD4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endParaRPr lang="ru-RU" sz="7200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Arial Black" pitchFamily="34" charset="0"/>
            </a:endParaRPr>
          </a:p>
          <a:p>
            <a:r>
              <a:rPr lang="ru-RU" sz="7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rial Black" pitchFamily="34" charset="0"/>
              </a:rPr>
              <a:t>Ты и твоя будущая профессия.</a:t>
            </a:r>
            <a:endParaRPr lang="ru-RU" sz="72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r>
              <a:rPr lang="ru-RU" sz="6200" dirty="0">
                <a:solidFill>
                  <a:srgbClr val="FF0000"/>
                </a:solidFill>
              </a:rPr>
              <a:t>«Тот, кто с детства знает, что труд есть закон жизни, кто смолоду понял, что хлеб добывается только в поте лица, тот способен к подвигу, потому что в нужный день и час у него найдётся воля его выполнить и силы для этого» (</a:t>
            </a:r>
            <a:r>
              <a:rPr lang="ru-RU" sz="6200" dirty="0" err="1">
                <a:solidFill>
                  <a:srgbClr val="FF0000"/>
                </a:solidFill>
              </a:rPr>
              <a:t>Жюль</a:t>
            </a:r>
            <a:r>
              <a:rPr lang="ru-RU" sz="6200" dirty="0">
                <a:solidFill>
                  <a:srgbClr val="FF0000"/>
                </a:solidFill>
              </a:rPr>
              <a:t> Верн)</a:t>
            </a:r>
          </a:p>
          <a:p>
            <a:endParaRPr lang="ru-RU" sz="7200" dirty="0">
              <a:solidFill>
                <a:schemeClr val="tx1">
                  <a:lumMod val="95000"/>
                  <a:lumOff val="5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/>
          <a:lstStyle/>
          <a:p>
            <a:endParaRPr lang="ru-RU" b="1" dirty="0" smtClean="0"/>
          </a:p>
          <a:p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Профессия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 - род трудовой деятельности (занятий) человека, владеющего комплексом специальных теоретических знаний и практических навыков, приобретённых в результате специальной подготовки, опыта работы. Профессиональная деятельность обычно является основным источником дохода. </a:t>
            </a:r>
            <a:r>
              <a:rPr lang="ru-RU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Профессия - это трудовая деятельность человека, которая дает ему средства для существования и развития</a:t>
            </a:r>
            <a:r>
              <a:rPr lang="ru-RU" i="1" dirty="0" smtClean="0">
                <a:solidFill>
                  <a:srgbClr val="7030A0"/>
                </a:solidFill>
              </a:rPr>
              <a:t>.</a:t>
            </a:r>
            <a:endParaRPr lang="ru-RU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RU" dirty="0" smtClean="0">
              <a:latin typeface="Arial Black" pitchFamily="34" charset="0"/>
            </a:endParaRPr>
          </a:p>
          <a:p>
            <a:r>
              <a:rPr lang="ru-RU" sz="4000" dirty="0" smtClean="0">
                <a:effectLst>
                  <a:reflection blurRad="6350" stA="55000" endA="300" endPos="45500" dir="5400000" sy="-100000" algn="bl" rotWithShape="0"/>
                </a:effectLst>
                <a:latin typeface="Arial Black" pitchFamily="34" charset="0"/>
              </a:rPr>
              <a:t>Человек-природа</a:t>
            </a:r>
          </a:p>
          <a:p>
            <a:r>
              <a:rPr lang="ru-RU" sz="4000" dirty="0" smtClean="0">
                <a:effectLst>
                  <a:reflection blurRad="6350" stA="55000" endA="300" endPos="45500" dir="5400000" sy="-100000" algn="bl" rotWithShape="0"/>
                </a:effectLst>
                <a:latin typeface="Arial Black" pitchFamily="34" charset="0"/>
              </a:rPr>
              <a:t>Человек-техника</a:t>
            </a:r>
          </a:p>
          <a:p>
            <a:r>
              <a:rPr lang="ru-RU" sz="4000" dirty="0" smtClean="0">
                <a:effectLst>
                  <a:reflection blurRad="6350" stA="55000" endA="300" endPos="45500" dir="5400000" sy="-100000" algn="bl" rotWithShape="0"/>
                </a:effectLst>
                <a:latin typeface="Arial Black" pitchFamily="34" charset="0"/>
              </a:rPr>
              <a:t>Человек-человек</a:t>
            </a:r>
          </a:p>
          <a:p>
            <a:r>
              <a:rPr lang="ru-RU" sz="4000" dirty="0" smtClean="0">
                <a:effectLst>
                  <a:reflection blurRad="6350" stA="55000" endA="300" endPos="45500" dir="5400000" sy="-100000" algn="bl" rotWithShape="0"/>
                </a:effectLst>
                <a:latin typeface="Arial Black" pitchFamily="34" charset="0"/>
              </a:rPr>
              <a:t>Человек- знаковая система</a:t>
            </a:r>
          </a:p>
          <a:p>
            <a:r>
              <a:rPr lang="ru-RU" sz="4000" dirty="0" smtClean="0">
                <a:effectLst>
                  <a:reflection blurRad="6350" stA="55000" endA="300" endPos="45500" dir="5400000" sy="-100000" algn="bl" rotWithShape="0"/>
                </a:effectLst>
                <a:latin typeface="Arial Black" pitchFamily="34" charset="0"/>
              </a:rPr>
              <a:t>Человек – художественный образ</a:t>
            </a:r>
            <a:endParaRPr lang="ru-RU" sz="4000" dirty="0">
              <a:effectLst>
                <a:reflection blurRad="6350" stA="55000" endA="300" endPos="45500" dir="5400000" sy="-100000" algn="bl" rotWithShape="0"/>
              </a:effectLst>
              <a:latin typeface="Arial Black" pitchFamily="34" charset="0"/>
            </a:endParaRPr>
          </a:p>
        </p:txBody>
      </p:sp>
    </p:spTree>
  </p:cSld>
  <p:clrMapOvr>
    <a:masterClrMapping/>
  </p:clrMapOvr>
  <p:transition>
    <p:cut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582413018"/>
              </p:ext>
            </p:extLst>
          </p:nvPr>
        </p:nvGraphicFramePr>
        <p:xfrm>
          <a:off x="214283" y="535693"/>
          <a:ext cx="8572591" cy="601875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7753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4853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74853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74853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749449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89811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Человек-человек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959" marR="4895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Человек-природа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959" marR="4895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Человек-техника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959" marR="4895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Человек знаковая система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959" marR="4895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Человек художественный образ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959" marR="48959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0848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Парикмахер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Продавец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Врач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Учитель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Суд-мед</a:t>
                      </a:r>
                      <a:r>
                        <a:rPr lang="ru-RU" sz="16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эксперт</a:t>
                      </a:r>
                      <a:endParaRPr lang="ru-RU" sz="16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Социолог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Педагог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Тренер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Экскурсовод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Воспитатель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Организатор торговли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Адвокат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Инспектор милиции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Психолог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Менеджер по продажам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Торговый представитель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Администратор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959" marR="4895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Агроном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Зоотехник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Ветеринар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Зооинженер</a:t>
                      </a:r>
                      <a:endParaRPr lang="ru-RU" sz="16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Егерь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Биолог- исследователь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Флорист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Садовник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Геолог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Пчеловод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Почвовед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959" marR="4895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Инженер-механик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Инженер-электрик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Слесарь-ремонтник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Инженер-конструктор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Водолаз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Водитель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Радиотехник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Швея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Связист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Токарь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959" marR="4895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Программист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Чертежник-картограф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Математик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Редактор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издательства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Языковед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Финансист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Бухгалтер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Нотариус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Фотограф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Маркетолог</a:t>
                      </a:r>
                      <a:endParaRPr lang="ru-RU" sz="16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Специалист по налогообложению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Аудитор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Плановик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959" marR="4895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Художник-декоратор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Художник-реставратор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Настройщик музыкальных инструментов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Артист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Искусствовед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Цветовод-декоратор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Дизайнер интерьера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Композитор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Бренд-менеджер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Специалист по рекламе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Имиджмейкер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959" marR="48959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191" name="Rectangle 4"/>
          <p:cNvSpPr>
            <a:spLocks noChangeArrowheads="1"/>
          </p:cNvSpPr>
          <p:nvPr/>
        </p:nvSpPr>
        <p:spPr bwMode="auto">
          <a:xfrm>
            <a:off x="2195512" y="-74611"/>
            <a:ext cx="448270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Типы профессий</a:t>
            </a:r>
            <a:endParaRPr lang="ru-RU" sz="36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15259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pPr>
              <a:buNone/>
            </a:pPr>
            <a:r>
              <a:rPr lang="ru-RU" sz="4800" b="1" dirty="0"/>
              <a:t>1. Новогодняя ночь для вас - лучшее время, чтобы:</a:t>
            </a:r>
          </a:p>
          <a:p>
            <a:pPr>
              <a:buNone/>
            </a:pPr>
            <a:r>
              <a:rPr lang="ru-RU" sz="4800" b="1" dirty="0"/>
              <a:t>а) выспаться;</a:t>
            </a:r>
          </a:p>
          <a:p>
            <a:pPr>
              <a:buNone/>
            </a:pPr>
            <a:r>
              <a:rPr lang="ru-RU" sz="4800" b="1" dirty="0"/>
              <a:t>б) посмотреть телевизор вместе с семьей;</a:t>
            </a:r>
          </a:p>
          <a:p>
            <a:pPr>
              <a:buNone/>
            </a:pPr>
            <a:r>
              <a:rPr lang="ru-RU" sz="4800" b="1" dirty="0"/>
              <a:t>в) оказаться в кругу друзей.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>
              <a:buNone/>
            </a:pPr>
            <a:r>
              <a:rPr lang="ru-RU" sz="4400" b="1" dirty="0"/>
              <a:t>2. Из трех подарков вы предпочли бы:</a:t>
            </a:r>
          </a:p>
          <a:p>
            <a:pPr>
              <a:buNone/>
            </a:pPr>
            <a:r>
              <a:rPr lang="ru-RU" sz="4400" b="1" dirty="0"/>
              <a:t>а) удочку, набор для вышивания;</a:t>
            </a:r>
          </a:p>
          <a:p>
            <a:pPr>
              <a:buNone/>
            </a:pPr>
            <a:r>
              <a:rPr lang="ru-RU" sz="4400" b="1" dirty="0"/>
              <a:t>б) коньки или лыжи;</a:t>
            </a:r>
          </a:p>
          <a:p>
            <a:pPr>
              <a:buNone/>
            </a:pPr>
            <a:r>
              <a:rPr lang="ru-RU" sz="4400" b="1" dirty="0"/>
              <a:t>в) турпутевку или билет на интересное представление.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4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3. Отправляться в путешествие лучше </a:t>
            </a:r>
            <a:r>
              <a:rPr lang="ru-RU" sz="4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всего:</a:t>
            </a:r>
          </a:p>
          <a:p>
            <a:r>
              <a:rPr lang="ru-RU" sz="4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а</a:t>
            </a:r>
            <a:r>
              <a:rPr lang="ru-RU" sz="4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) в одиночку;</a:t>
            </a:r>
          </a:p>
          <a:p>
            <a:r>
              <a:rPr lang="ru-RU" sz="4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б) с семьей или друзьями;</a:t>
            </a:r>
          </a:p>
          <a:p>
            <a:r>
              <a:rPr lang="ru-RU" sz="4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в) с незнакомой группой, чтобы была возможность обрести новых друзей</a:t>
            </a:r>
            <a:r>
              <a:rPr lang="ru-RU" sz="7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endParaRPr lang="ru-RU" sz="7200" dirty="0">
              <a:solidFill>
                <a:schemeClr val="tx1">
                  <a:lumMod val="95000"/>
                  <a:lumOff val="5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ru-RU" sz="4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4. Если бы вы оказались в одиночестве на острове или в лесу, то:</a:t>
            </a:r>
          </a:p>
          <a:p>
            <a:r>
              <a:rPr lang="ru-RU" sz="4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а) почувствовали бы полную свободу;</a:t>
            </a:r>
          </a:p>
          <a:p>
            <a:r>
              <a:rPr lang="ru-RU" sz="4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б) занялись бы поиском выхода или каким-нибудь делом;</a:t>
            </a:r>
          </a:p>
          <a:p>
            <a:r>
              <a:rPr lang="ru-RU" sz="4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в) ощутили бы тоску, неприкаянность, страх.</a:t>
            </a:r>
          </a:p>
          <a:p>
            <a:endParaRPr lang="ru-RU" sz="7200" dirty="0">
              <a:solidFill>
                <a:schemeClr val="tx1">
                  <a:lumMod val="95000"/>
                  <a:lumOff val="5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001156" cy="6858000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ru-RU" b="1" dirty="0"/>
              <a:t>5. В свое свободное время вы любите:</a:t>
            </a:r>
          </a:p>
          <a:p>
            <a:r>
              <a:rPr lang="ru-RU" b="1" dirty="0"/>
              <a:t>а) читать, посещать библиотеку, шахматную секцию, зоопарк, лес, ловить рыбу, мечтать;</a:t>
            </a:r>
          </a:p>
          <a:p>
            <a:r>
              <a:rPr lang="ru-RU" b="1" dirty="0"/>
              <a:t>б) рисовать, читать, заниматься спортом, музыкой, шитьем или вязанием, ходить в походы, разговаривать по телефону, смотреть телевизор;</a:t>
            </a:r>
          </a:p>
          <a:p>
            <a:r>
              <a:rPr lang="ru-RU" b="1" dirty="0"/>
              <a:t>в) заниматься спортом, танцами, играть в ансамбле, петь в хоре, участвовать в спектаклях и концертах, путешествовать с друзьями, ходить с компанией в кино.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214290"/>
            <a:ext cx="8715436" cy="6429420"/>
          </a:xfrm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pPr>
              <a:buNone/>
            </a:pPr>
            <a:r>
              <a:rPr lang="ru-RU" sz="4800" b="1" dirty="0"/>
              <a:t>Web-программист</a:t>
            </a:r>
            <a:r>
              <a:rPr lang="ru-RU" sz="4800" b="1" dirty="0" smtClean="0"/>
              <a:t>,</a:t>
            </a:r>
          </a:p>
          <a:p>
            <a:pPr>
              <a:buNone/>
            </a:pPr>
            <a:r>
              <a:rPr lang="ru-RU" sz="4800" b="1" dirty="0" smtClean="0"/>
              <a:t> </a:t>
            </a:r>
            <a:r>
              <a:rPr lang="ru-RU" sz="4800" b="1" dirty="0"/>
              <a:t>web-дизайнер</a:t>
            </a:r>
            <a:r>
              <a:rPr lang="ru-RU" sz="4800" dirty="0"/>
              <a:t> - это специалист по созданию сайтов для глобальной сети Интернет</a:t>
            </a:r>
            <a:r>
              <a:rPr lang="ru-RU" sz="4800" dirty="0" smtClean="0"/>
              <a:t>.</a:t>
            </a:r>
          </a:p>
          <a:p>
            <a:pPr>
              <a:buNone/>
            </a:pPr>
            <a:endParaRPr lang="ru-RU" sz="4800" dirty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285728"/>
            <a:ext cx="8572560" cy="6215106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/>
          <a:lstStyle/>
          <a:p>
            <a:pPr>
              <a:buNone/>
            </a:pPr>
            <a:r>
              <a:rPr lang="ru-RU" sz="4400" b="1" dirty="0"/>
              <a:t>Аудитор</a:t>
            </a:r>
            <a:r>
              <a:rPr lang="ru-RU" sz="4400" dirty="0"/>
              <a:t> - это специалист, который проверяет финансовую деятельность компаний, оценивает ее успешность и эффективность.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214290"/>
            <a:ext cx="8715436" cy="6357982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buNone/>
            </a:pPr>
            <a:r>
              <a:rPr lang="ru-RU" b="1" dirty="0"/>
              <a:t>Бренд-менеджер</a:t>
            </a:r>
            <a:r>
              <a:rPr lang="ru-RU" dirty="0"/>
              <a:t> - специалист, который придумывает образ продукта - бренд - и продвигает этот образ в массы</a:t>
            </a:r>
            <a:r>
              <a:rPr lang="ru-RU" dirty="0" smtClean="0"/>
              <a:t>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9124" y="1928802"/>
            <a:ext cx="4357718" cy="3861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Объект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7158" y="2285992"/>
            <a:ext cx="4019550" cy="2808288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214290"/>
            <a:ext cx="8501122" cy="6286544"/>
          </a:xfrm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pPr>
              <a:buNone/>
            </a:pPr>
            <a:r>
              <a:rPr lang="ru-RU" dirty="0" smtClean="0"/>
              <a:t> </a:t>
            </a:r>
          </a:p>
          <a:p>
            <a:pPr>
              <a:buNone/>
            </a:pPr>
            <a:r>
              <a:rPr lang="ru-RU" b="1" dirty="0" smtClean="0"/>
              <a:t>Логистик</a:t>
            </a:r>
            <a:r>
              <a:rPr lang="ru-RU" dirty="0" smtClean="0"/>
              <a:t> </a:t>
            </a:r>
            <a:r>
              <a:rPr lang="ru-RU" dirty="0"/>
              <a:t>- специалист, регулирующий потоки: складские, транспортные, производственные. Транспортный логистик придумывает схемы перевозки грузов компании, складской логистик занимается организацией хранения продукции.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idx="1"/>
          </p:nvPr>
        </p:nvSpPr>
        <p:spPr>
          <a:xfrm>
            <a:off x="457200" y="214313"/>
            <a:ext cx="8229600" cy="6143625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97500"/>
          </a:bodyPr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  <a:p>
            <a:pPr>
              <a:buNone/>
            </a:pPr>
            <a:r>
              <a:rPr lang="ru-RU" dirty="0" smtClean="0"/>
              <a:t> </a:t>
            </a:r>
            <a:r>
              <a:rPr lang="ru-RU" sz="4100" b="1" dirty="0" err="1"/>
              <a:t>Маркетолог</a:t>
            </a:r>
            <a:r>
              <a:rPr lang="ru-RU" sz="4100" b="1" dirty="0"/>
              <a:t> </a:t>
            </a:r>
            <a:r>
              <a:rPr lang="ru-RU" sz="4100" dirty="0"/>
              <a:t>- в переводе с латыни «знающий рынок». Специалист, изучающий рынок для того, чтобы узнать потребности покупателей, их вкусы и предпочтения.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285728"/>
            <a:ext cx="8572560" cy="600079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ru-RU" b="1" dirty="0" err="1"/>
              <a:t>Мерчендайзер</a:t>
            </a:r>
            <a:r>
              <a:rPr lang="ru-RU" dirty="0"/>
              <a:t> - это человек, который следит за тем, как товар его фирмы представлен в крупных магазинах. Он обходит магазины, дает советы по размещению товара, по оформлению витрин. 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1472" y="2928934"/>
            <a:ext cx="3606800" cy="295275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2" y="2928934"/>
            <a:ext cx="4348162" cy="281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pPr>
              <a:buNone/>
            </a:pPr>
            <a:r>
              <a:rPr lang="ru-RU" sz="6600" b="1" dirty="0" smtClean="0"/>
              <a:t>    </a:t>
            </a:r>
          </a:p>
          <a:p>
            <a:pPr algn="ctr">
              <a:buNone/>
            </a:pPr>
            <a:r>
              <a:rPr lang="ru-RU" sz="6600" b="1" dirty="0" smtClean="0"/>
              <a:t>Профессии</a:t>
            </a:r>
            <a:r>
              <a:rPr lang="ru-RU" sz="6600" b="1" dirty="0"/>
              <a:t>, которые нужны </a:t>
            </a:r>
            <a:r>
              <a:rPr lang="ru-RU" sz="6600" b="1" dirty="0" smtClean="0"/>
              <a:t>всегда.</a:t>
            </a:r>
            <a:r>
              <a:rPr lang="ru-RU" sz="6600" dirty="0" smtClean="0"/>
              <a:t> </a:t>
            </a:r>
            <a:endParaRPr lang="ru-RU" sz="6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young female doctor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1472" y="500042"/>
            <a:ext cx="3357586" cy="4214842"/>
          </a:xfrm>
          <a:prstGeom prst="rect">
            <a:avLst/>
          </a:prstGeom>
        </p:spPr>
      </p:pic>
      <p:pic>
        <p:nvPicPr>
          <p:cNvPr id="6" name="Рисунок 5" descr="118970709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868" y="1785926"/>
            <a:ext cx="5286412" cy="4386266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285728"/>
            <a:ext cx="8643998" cy="584043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400" b="1" dirty="0" smtClean="0"/>
              <a:t>Самые отважные профессии.</a:t>
            </a:r>
          </a:p>
          <a:p>
            <a:pPr algn="ctr">
              <a:buNone/>
            </a:pPr>
            <a:endParaRPr lang="ru-RU" sz="4400" b="1" dirty="0"/>
          </a:p>
        </p:txBody>
      </p:sp>
      <p:pic>
        <p:nvPicPr>
          <p:cNvPr id="4" name="Picture 2" descr="C:\Users\Анютка\Desktop\клас\i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142984"/>
            <a:ext cx="2071702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 descr="C:\Users\Анютка\Desktop\клас\i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28860" y="4071942"/>
            <a:ext cx="30099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C:\Users\Анютка\Desktop\клас\2761_orig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14876" y="1428736"/>
            <a:ext cx="4111625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400" b="1" dirty="0" smtClean="0">
                <a:solidFill>
                  <a:schemeClr val="accent3">
                    <a:lumMod val="50000"/>
                  </a:schemeClr>
                </a:solidFill>
              </a:rPr>
              <a:t>Самые отважные профессии:</a:t>
            </a:r>
            <a:endParaRPr lang="ru-RU" sz="4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6147" name="Содержимое 2"/>
          <p:cNvSpPr>
            <a:spLocks noGrp="1"/>
          </p:cNvSpPr>
          <p:nvPr>
            <p:ph sz="half"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 автогонщик,   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сапёр,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 спасатель МЧС,    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водолаз, 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лётчик-испытатель,                       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пилот,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 пограничник,        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 военный, 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каскадёр, </a:t>
            </a:r>
          </a:p>
          <a:p>
            <a:endParaRPr lang="ru-RU" dirty="0" smtClean="0">
              <a:solidFill>
                <a:srgbClr val="002060"/>
              </a:solidFill>
            </a:endParaRPr>
          </a:p>
          <a:p>
            <a:pPr eaLnBrk="1" hangingPunct="1">
              <a:buFont typeface="Wingdings 2" pitchFamily="18" charset="2"/>
              <a:buNone/>
            </a:pPr>
            <a:endParaRPr lang="ru-RU" dirty="0" smtClean="0"/>
          </a:p>
          <a:p>
            <a:pPr eaLnBrk="1" hangingPunct="1">
              <a:buFont typeface="Wingdings 2" pitchFamily="18" charset="2"/>
              <a:buNone/>
            </a:pPr>
            <a:endParaRPr lang="ru-RU" dirty="0" smtClean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 горноспасатель,      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космонавт, 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моряк-подводник,                         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шахтёр,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 дрессировщик,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полицейский,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пожарный … </a:t>
            </a:r>
          </a:p>
          <a:p>
            <a:endParaRPr lang="ru-RU" dirty="0"/>
          </a:p>
        </p:txBody>
      </p:sp>
    </p:spTree>
    <p:custDataLst>
      <p:tags r:id="rId1"/>
    </p:custData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5" descr="http://im3-tub-ru.yandex.net/i?id=7431444-24-72&amp;n=21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 b="17241"/>
          <a:stretch>
            <a:fillRect/>
          </a:stretch>
        </p:blipFill>
        <p:spPr bwMode="auto">
          <a:xfrm>
            <a:off x="500034" y="500042"/>
            <a:ext cx="2643206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http://firestation27.ucoz.ru/_ph/1/698341117.jpg"/>
          <p:cNvPicPr>
            <a:picLocks noChangeAspect="1" noChangeArrowheads="1"/>
          </p:cNvPicPr>
          <p:nvPr/>
        </p:nvPicPr>
        <p:blipFill>
          <a:blip r:embed="rId3"/>
          <a:srcRect l="42857" r="16327"/>
          <a:stretch>
            <a:fillRect/>
          </a:stretch>
        </p:blipFill>
        <p:spPr bwMode="auto">
          <a:xfrm>
            <a:off x="3571868" y="428604"/>
            <a:ext cx="2571768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3" descr="http://im0-tub-ru.yandex.net/i?id=144877510-40-72&amp;n=2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388" y="428604"/>
            <a:ext cx="2500330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1" descr="http://im6-tub-ru.yandex.net/i?id=89684674-21-72&amp;n=2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282" y="2428868"/>
            <a:ext cx="2286000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9" descr="http://firestation27.ucoz.ru/_ph/1/847567908.jpg"/>
          <p:cNvPicPr>
            <a:picLocks noChangeAspect="1" noChangeArrowheads="1"/>
          </p:cNvPicPr>
          <p:nvPr/>
        </p:nvPicPr>
        <p:blipFill>
          <a:blip r:embed="rId6"/>
          <a:srcRect r="17021" b="14285"/>
          <a:stretch>
            <a:fillRect/>
          </a:stretch>
        </p:blipFill>
        <p:spPr bwMode="auto">
          <a:xfrm>
            <a:off x="2643174" y="3143248"/>
            <a:ext cx="3471866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7" descr="http://firestation27.ucoz.ru/_ph/1/829555658.jpg"/>
          <p:cNvPicPr>
            <a:picLocks noChangeAspect="1" noChangeArrowheads="1"/>
          </p:cNvPicPr>
          <p:nvPr/>
        </p:nvPicPr>
        <p:blipFill>
          <a:blip r:embed="rId7"/>
          <a:srcRect l="12500" r="12500"/>
          <a:stretch>
            <a:fillRect/>
          </a:stretch>
        </p:blipFill>
        <p:spPr bwMode="auto">
          <a:xfrm>
            <a:off x="6400800" y="3500438"/>
            <a:ext cx="2528918" cy="2671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14282" y="285728"/>
            <a:ext cx="8715436" cy="6357982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pPr>
              <a:buNone/>
            </a:pPr>
            <a:endParaRPr lang="ru-RU" sz="6600" b="1" dirty="0" smtClean="0"/>
          </a:p>
          <a:p>
            <a:pPr algn="ctr">
              <a:buNone/>
            </a:pPr>
            <a:r>
              <a:rPr lang="ru-RU" sz="6600" b="1" dirty="0" smtClean="0"/>
              <a:t>Модные </a:t>
            </a:r>
            <a:r>
              <a:rPr lang="ru-RU" sz="6600" b="1" dirty="0"/>
              <a:t>профессии</a:t>
            </a:r>
            <a:endParaRPr lang="ru-RU" sz="6600" dirty="0"/>
          </a:p>
          <a:p>
            <a:endParaRPr lang="ru-RU" sz="6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14282" y="214290"/>
            <a:ext cx="8643998" cy="650085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/>
              <a:t>       Менеджер</a:t>
            </a:r>
          </a:p>
          <a:p>
            <a:pPr>
              <a:buNone/>
            </a:pPr>
            <a:endParaRPr lang="ru-RU" b="1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1571612"/>
            <a:ext cx="5910290" cy="4872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57884" y="304801"/>
            <a:ext cx="2905116" cy="20526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57158" y="214290"/>
            <a:ext cx="8572560" cy="6286544"/>
          </a:xfrm>
        </p:spPr>
        <p:txBody>
          <a:bodyPr>
            <a:normAutofit/>
          </a:bodyPr>
          <a:lstStyle/>
          <a:p>
            <a:r>
              <a:rPr lang="ru-RU" sz="3600" b="1" dirty="0" smtClean="0"/>
              <a:t>Экономист</a:t>
            </a:r>
          </a:p>
          <a:p>
            <a:endParaRPr lang="ru-RU" sz="3600" b="1" dirty="0"/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285992"/>
            <a:ext cx="5410200" cy="405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57818" y="214290"/>
            <a:ext cx="3352800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2852"/>
            <a:ext cx="8329642" cy="6429420"/>
          </a:xfrm>
        </p:spPr>
        <p:txBody>
          <a:bodyPr>
            <a:normAutofit/>
          </a:bodyPr>
          <a:lstStyle/>
          <a:p>
            <a:r>
              <a:rPr lang="ru-RU" sz="3600" b="1" dirty="0" smtClean="0"/>
              <a:t>Программист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143116"/>
            <a:ext cx="5143500" cy="366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57818" y="214290"/>
            <a:ext cx="3448050" cy="238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85728"/>
            <a:ext cx="8401080" cy="614366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b="1" dirty="0" smtClean="0"/>
              <a:t>  Журналист</a:t>
            </a:r>
          </a:p>
          <a:p>
            <a:pPr>
              <a:buNone/>
            </a:pPr>
            <a:endParaRPr lang="ru-RU" sz="3600" b="1" dirty="0"/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1071546"/>
            <a:ext cx="2762250" cy="190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3071810"/>
            <a:ext cx="4724400" cy="3138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43504" y="428604"/>
            <a:ext cx="3759198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357166"/>
            <a:ext cx="8329642" cy="607223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 </a:t>
            </a:r>
            <a:r>
              <a:rPr lang="ru-RU" sz="3600" b="1" dirty="0" smtClean="0"/>
              <a:t>Модель</a:t>
            </a:r>
          </a:p>
          <a:p>
            <a:pPr>
              <a:buNone/>
            </a:pPr>
            <a:endParaRPr lang="ru-RU" sz="3600" b="1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071546"/>
            <a:ext cx="3810000" cy="507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00760" y="285728"/>
            <a:ext cx="2671763" cy="178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00496" y="2071678"/>
            <a:ext cx="2740025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58016" y="3929066"/>
            <a:ext cx="19812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57158" y="285728"/>
            <a:ext cx="8501122" cy="628654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4000" b="1" dirty="0" smtClean="0"/>
              <a:t>   Юрист</a:t>
            </a:r>
          </a:p>
          <a:p>
            <a:pPr>
              <a:buNone/>
            </a:pPr>
            <a:endParaRPr lang="ru-RU" sz="4000" b="1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214422"/>
            <a:ext cx="42672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2066" y="500042"/>
            <a:ext cx="3643338" cy="260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67200" y="3357562"/>
            <a:ext cx="4572000" cy="319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500042"/>
            <a:ext cx="8401080" cy="562612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</a:t>
            </a:r>
            <a:r>
              <a:rPr lang="ru-RU" sz="3200" b="1" dirty="0" smtClean="0"/>
              <a:t>Фотограф</a:t>
            </a:r>
          </a:p>
          <a:p>
            <a:pPr>
              <a:buNone/>
            </a:pPr>
            <a:endParaRPr lang="ru-RU" sz="3200" b="1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285860"/>
            <a:ext cx="4714908" cy="350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57818" y="357166"/>
            <a:ext cx="3532188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71802" y="4714884"/>
            <a:ext cx="3429024" cy="195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57158" y="428604"/>
            <a:ext cx="8572560" cy="5929354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ru-RU" sz="4000" b="1" i="1" u="sng" dirty="0" smtClean="0"/>
              <a:t>        Самые </a:t>
            </a:r>
            <a:r>
              <a:rPr lang="ru-RU" sz="4000" b="1" i="1" u="sng" dirty="0"/>
              <a:t>редкие профессии</a:t>
            </a:r>
          </a:p>
          <a:p>
            <a:pPr>
              <a:buNone/>
            </a:pPr>
            <a:r>
              <a:rPr lang="ru-RU" sz="4400" b="1" dirty="0" smtClean="0"/>
              <a:t>      </a:t>
            </a:r>
          </a:p>
          <a:p>
            <a:pPr>
              <a:buNone/>
            </a:pPr>
            <a:r>
              <a:rPr lang="ru-RU" sz="4400" b="1" dirty="0" smtClean="0"/>
              <a:t>  Титестер</a:t>
            </a:r>
            <a:r>
              <a:rPr lang="ru-RU" dirty="0" smtClean="0"/>
              <a:t> </a:t>
            </a:r>
            <a:r>
              <a:rPr lang="ru-RU" dirty="0"/>
              <a:t>- дегустатор чая. </a:t>
            </a:r>
            <a:r>
              <a:rPr lang="ru-RU" dirty="0" smtClean="0"/>
              <a:t>   </a:t>
            </a:r>
          </a:p>
          <a:p>
            <a:pPr>
              <a:buNone/>
            </a:pPr>
            <a:r>
              <a:rPr lang="ru-RU" dirty="0"/>
              <a:t> </a:t>
            </a:r>
            <a:endParaRPr lang="ru-RU" dirty="0" smtClean="0"/>
          </a:p>
          <a:p>
            <a:pPr>
              <a:buNone/>
            </a:pPr>
            <a:r>
              <a:rPr lang="ru-RU" sz="3600" b="1" dirty="0" smtClean="0"/>
              <a:t>     Постижёр</a:t>
            </a:r>
            <a:r>
              <a:rPr lang="ru-RU" b="1" dirty="0" smtClean="0"/>
              <a:t>-э</a:t>
            </a:r>
            <a:r>
              <a:rPr lang="ru-RU" dirty="0" smtClean="0"/>
              <a:t>то </a:t>
            </a:r>
            <a:r>
              <a:rPr lang="ru-RU" dirty="0"/>
              <a:t>специалист по изготовлению париков, усов, бород и </a:t>
            </a:r>
            <a:r>
              <a:rPr lang="ru-RU" dirty="0" err="1"/>
              <a:t>бакенбардов</a:t>
            </a:r>
            <a:r>
              <a:rPr lang="ru-RU" dirty="0"/>
              <a:t>. 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357166"/>
            <a:ext cx="8329642" cy="5929354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>
            <a:normAutofit fontScale="92500" lnSpcReduction="20000"/>
          </a:bodyPr>
          <a:lstStyle/>
          <a:p>
            <a:r>
              <a:rPr lang="ru-RU" dirty="0"/>
              <a:t>- колоссальные нервные перегрузки на уроках;</a:t>
            </a:r>
          </a:p>
          <a:p>
            <a:r>
              <a:rPr lang="ru-RU" dirty="0"/>
              <a:t>- подготовка к урокам, проверка тетрадей отнимают время у семьи;</a:t>
            </a:r>
          </a:p>
          <a:p>
            <a:r>
              <a:rPr lang="ru-RU" dirty="0"/>
              <a:t>- нужно постоянно что-то читать, узнавать новое, повышать свой профессиональный уровень;</a:t>
            </a:r>
          </a:p>
          <a:p>
            <a:r>
              <a:rPr lang="ru-RU" dirty="0"/>
              <a:t>- отсутствие полноценных выходных (субботники, воскресники, олимпиады, экскурсии и т. п.);</a:t>
            </a:r>
          </a:p>
          <a:p>
            <a:r>
              <a:rPr lang="ru-RU" dirty="0"/>
              <a:t>- некогда заниматься своими детьми;</a:t>
            </a:r>
          </a:p>
          <a:p>
            <a:r>
              <a:rPr lang="ru-RU" dirty="0"/>
              <a:t>- неблагодарность учеников, которым учитель отдает душу;</a:t>
            </a:r>
          </a:p>
          <a:p>
            <a:r>
              <a:rPr lang="ru-RU" dirty="0"/>
              <a:t>- низкий уровень оплаты при очень большой отдаче. Вывод: учитель - это профессия, которая отнимает у человека</a:t>
            </a:r>
          </a:p>
          <a:p>
            <a:r>
              <a:rPr lang="ru-RU" dirty="0"/>
              <a:t>здоровье, лишает личной жизни, отнимает время у семьи.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85728"/>
            <a:ext cx="8401080" cy="6072230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ru-RU" dirty="0"/>
              <a:t>- постоянное общение с молодежью - это верный способ сохранить молодость;</a:t>
            </a:r>
          </a:p>
          <a:p>
            <a:r>
              <a:rPr lang="ru-RU" dirty="0"/>
              <a:t>- постоянная работа над собой, повышение интеллекта - верное средство избежать склероза;</a:t>
            </a:r>
          </a:p>
          <a:p>
            <a:r>
              <a:rPr lang="ru-RU" dirty="0"/>
              <a:t>- большой летний отпуск дает возможность уделить время семье и собственным детям;</a:t>
            </a:r>
          </a:p>
          <a:p>
            <a:r>
              <a:rPr lang="ru-RU" dirty="0"/>
              <a:t>- собственные дети всегда на глазах, можно постоянно следить за их развитием;</a:t>
            </a:r>
          </a:p>
          <a:p>
            <a:r>
              <a:rPr lang="ru-RU" dirty="0"/>
              <a:t>рабочий день заканчивается вместе с уроками - можно заняться домашними делами;</a:t>
            </a:r>
          </a:p>
          <a:p>
            <a:r>
              <a:rPr lang="ru-RU" dirty="0"/>
              <a:t>- работа учителя очень важна для общества, и это дает моральное удовлетворение;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14282" y="357166"/>
            <a:ext cx="8715436" cy="6500834"/>
          </a:xfrm>
        </p:spPr>
        <p:txBody>
          <a:bodyPr>
            <a:normAutofit/>
          </a:bodyPr>
          <a:lstStyle/>
          <a:p>
            <a:pPr>
              <a:buNone/>
            </a:pPr>
            <a:endParaRPr lang="ru-RU" sz="4000" b="1" dirty="0" smtClean="0"/>
          </a:p>
          <a:p>
            <a:pPr algn="ctr">
              <a:buNone/>
            </a:pPr>
            <a:r>
              <a:rPr lang="ru-RU" sz="4000" b="1" dirty="0" smtClean="0"/>
              <a:t>Как выбрать профессию?</a:t>
            </a:r>
            <a:endParaRPr lang="ru-RU" sz="4000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85918" y="1857364"/>
            <a:ext cx="5976937" cy="4751388"/>
          </a:xfr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85720" y="214290"/>
            <a:ext cx="8572560" cy="621510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000" b="1" dirty="0" smtClean="0"/>
              <a:t>Основные правила выбора профессии</a:t>
            </a:r>
          </a:p>
          <a:p>
            <a:pPr algn="ctr">
              <a:buNone/>
            </a:pPr>
            <a:endParaRPr lang="ru-RU" sz="4000" b="1" dirty="0"/>
          </a:p>
        </p:txBody>
      </p:sp>
      <p:pic>
        <p:nvPicPr>
          <p:cNvPr id="5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34" y="1500174"/>
            <a:ext cx="8229600" cy="515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143000"/>
          </a:xfrm>
        </p:spPr>
        <p:txBody>
          <a:bodyPr/>
          <a:lstStyle/>
          <a:p>
            <a:pPr algn="ctr" eaLnBrk="1" hangingPunct="1"/>
            <a:r>
              <a:rPr lang="ru-RU" sz="3600" b="1" smtClean="0"/>
              <a:t>Назовите профессию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875"/>
            <a:ext cx="4038600" cy="4433888"/>
          </a:xfrm>
        </p:spPr>
        <p:txBody>
          <a:bodyPr>
            <a:normAutofit fontScale="92500" lnSpcReduction="20000"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 pitchFamily="18" charset="2"/>
              <a:buNone/>
              <a:defRPr/>
            </a:pPr>
            <a:r>
              <a:rPr lang="ru-RU" dirty="0" smtClean="0">
                <a:solidFill>
                  <a:srgbClr val="FF0000"/>
                </a:solidFill>
              </a:rPr>
              <a:t>1.</a:t>
            </a:r>
            <a:r>
              <a:rPr lang="ru-RU" sz="1900" dirty="0" smtClean="0"/>
              <a:t>Как называется профессия корреспондента, который выезжает на место событий, берет интервью, беседует с людьми, анализирует обстоятельства, выделяет самое существенное и дает по телевидению информацию? 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 pitchFamily="18" charset="2"/>
              <a:buNone/>
              <a:defRPr/>
            </a:pPr>
            <a:endParaRPr lang="ru-RU" sz="1600" dirty="0" smtClean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 pitchFamily="18" charset="2"/>
              <a:buNone/>
              <a:defRPr/>
            </a:pPr>
            <a:r>
              <a:rPr lang="ru-RU" dirty="0" smtClean="0">
                <a:solidFill>
                  <a:srgbClr val="FF0000"/>
                </a:solidFill>
              </a:rPr>
              <a:t>2</a:t>
            </a:r>
            <a:r>
              <a:rPr lang="ru-RU" dirty="0" smtClean="0"/>
              <a:t>.</a:t>
            </a:r>
            <a:r>
              <a:rPr lang="ru-RU" sz="1900" dirty="0" smtClean="0"/>
              <a:t>Люди этой профессии наблюдают за птицами в природе, изучают маршруты их перелетов, образ жизни в различных климатических условиях, выводят новые породы птиц. О какой профессии идет речь? </a:t>
            </a:r>
            <a:br>
              <a:rPr lang="ru-RU" sz="1900" dirty="0" smtClean="0"/>
            </a:b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i="1" dirty="0" smtClean="0"/>
              <a:t> </a:t>
            </a:r>
            <a:endParaRPr lang="ru-RU" sz="16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875"/>
            <a:ext cx="4038600" cy="4433888"/>
          </a:xfrm>
        </p:spPr>
        <p:txBody>
          <a:bodyPr>
            <a:normAutofit fontScale="92500" lnSpcReduction="20000"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 pitchFamily="18" charset="2"/>
              <a:buNone/>
              <a:defRPr/>
            </a:pPr>
            <a:r>
              <a:rPr lang="ru-RU" sz="1900" dirty="0" smtClean="0">
                <a:solidFill>
                  <a:srgbClr val="FF0000"/>
                </a:solidFill>
              </a:rPr>
              <a:t>3</a:t>
            </a:r>
            <a:r>
              <a:rPr lang="ru-RU" sz="1900" dirty="0" smtClean="0"/>
              <a:t>.Кто готовит лекарства по рецептам врачей, обеспечивает хранение медикаментов, комплектует заказы на медикаменты? 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 pitchFamily="18" charset="2"/>
              <a:buNone/>
              <a:defRPr/>
            </a:pPr>
            <a:r>
              <a:rPr lang="ru-RU" sz="2100" dirty="0" smtClean="0">
                <a:solidFill>
                  <a:srgbClr val="FF0000"/>
                </a:solidFill>
              </a:rPr>
              <a:t>4</a:t>
            </a:r>
            <a:r>
              <a:rPr lang="ru-RU" sz="2100" dirty="0" smtClean="0"/>
              <a:t>.Должностное лицо, которое удостоверяет сделки, оформляет наследные права граждан, договоры, свидетельствует копии документов, юридических актов. О какой профессии идет речь?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 pitchFamily="18" charset="2"/>
              <a:buNone/>
              <a:defRPr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i="1" dirty="0" smtClean="0"/>
              <a:t> </a:t>
            </a:r>
            <a:endParaRPr lang="ru-RU" dirty="0"/>
          </a:p>
        </p:txBody>
      </p:sp>
      <p:pic>
        <p:nvPicPr>
          <p:cNvPr id="6149" name="Рисунок 4" descr="C:\Documents and Settings\Лена\Рабочий стол\Профориентация картинки\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7750" y="4572000"/>
            <a:ext cx="3857625" cy="178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143000"/>
          </a:xfrm>
        </p:spPr>
        <p:txBody>
          <a:bodyPr/>
          <a:lstStyle/>
          <a:p>
            <a:pPr eaLnBrk="1" hangingPunct="1"/>
            <a:r>
              <a:rPr lang="ru-RU" smtClean="0"/>
              <a:t>ОТВЕТ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875"/>
            <a:ext cx="4038600" cy="4433888"/>
          </a:xfrm>
        </p:spPr>
        <p:txBody>
          <a:bodyPr>
            <a:normAutofit/>
          </a:bodyPr>
          <a:lstStyle/>
          <a:p>
            <a:pPr marL="514350" indent="-514350" eaLnBrk="1" fontAlgn="auto" hangingPunct="1">
              <a:spcAft>
                <a:spcPts val="0"/>
              </a:spcAft>
              <a:buClr>
                <a:schemeClr val="accent3"/>
              </a:buClr>
              <a:buFont typeface="Wingdings 2" pitchFamily="18" charset="2"/>
              <a:buAutoNum type="arabicPeriod"/>
              <a:defRPr/>
            </a:pPr>
            <a:r>
              <a:rPr lang="ru-RU" sz="3600" i="1" dirty="0" smtClean="0"/>
              <a:t>телерепортер </a:t>
            </a:r>
          </a:p>
          <a:p>
            <a:pPr marL="514350" indent="-514350" eaLnBrk="1" fontAlgn="auto" hangingPunct="1">
              <a:spcAft>
                <a:spcPts val="0"/>
              </a:spcAft>
              <a:buClr>
                <a:schemeClr val="accent3"/>
              </a:buClr>
              <a:buFont typeface="Wingdings 2" pitchFamily="18" charset="2"/>
              <a:buAutoNum type="arabicPeriod"/>
              <a:defRPr/>
            </a:pPr>
            <a:r>
              <a:rPr lang="ru-RU" sz="3600" i="1" dirty="0" smtClean="0"/>
              <a:t>орнитолог </a:t>
            </a:r>
          </a:p>
          <a:p>
            <a:pPr marL="514350" indent="-514350" eaLnBrk="1" fontAlgn="auto" hangingPunct="1">
              <a:spcAft>
                <a:spcPts val="0"/>
              </a:spcAft>
              <a:buClr>
                <a:schemeClr val="accent3"/>
              </a:buClr>
              <a:buFont typeface="Wingdings 2" pitchFamily="18" charset="2"/>
              <a:buAutoNum type="arabicPeriod"/>
              <a:defRPr/>
            </a:pPr>
            <a:r>
              <a:rPr lang="ru-RU" sz="3600" i="1" dirty="0" smtClean="0"/>
              <a:t>фармацевт </a:t>
            </a:r>
          </a:p>
          <a:p>
            <a:pPr marL="514350" indent="-514350" eaLnBrk="1" fontAlgn="auto" hangingPunct="1">
              <a:spcAft>
                <a:spcPts val="0"/>
              </a:spcAft>
              <a:buClr>
                <a:schemeClr val="accent3"/>
              </a:buClr>
              <a:buFont typeface="Wingdings 2" pitchFamily="18" charset="2"/>
              <a:buAutoNum type="arabicPeriod"/>
              <a:defRPr/>
            </a:pPr>
            <a:r>
              <a:rPr lang="ru-RU" sz="3600" i="1" dirty="0" smtClean="0"/>
              <a:t>нотариус </a:t>
            </a: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dirty="0" smtClean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ru-RU" dirty="0"/>
          </a:p>
        </p:txBody>
      </p:sp>
      <p:pic>
        <p:nvPicPr>
          <p:cNvPr id="7172" name="Содержимое 4" descr="C:\Documents and Settings\Лена\Рабочий стол\Профориентация картинки\8.jpg"/>
          <p:cNvPicPr>
            <a:picLocks noGrp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924425" y="2143125"/>
            <a:ext cx="3486150" cy="27860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Rectangle 5"/>
          <p:cNvSpPr>
            <a:spLocks noGrp="1" noChangeArrowheads="1"/>
          </p:cNvSpPr>
          <p:nvPr>
            <p:ph sz="half" idx="1"/>
          </p:nvPr>
        </p:nvSpPr>
        <p:spPr>
          <a:xfrm>
            <a:off x="4714875" y="3429000"/>
            <a:ext cx="3673475" cy="2697163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sz="6000" b="1" smtClean="0">
                <a:solidFill>
                  <a:srgbClr val="FF0000"/>
                </a:solidFill>
              </a:rPr>
              <a:t>ЧТО  в ящике?</a:t>
            </a:r>
          </a:p>
        </p:txBody>
      </p:sp>
      <p:sp>
        <p:nvSpPr>
          <p:cNvPr id="9224" name="Rectangle 8"/>
          <p:cNvSpPr>
            <a:spLocks noGrp="1" noChangeArrowheads="1"/>
          </p:cNvSpPr>
          <p:nvPr>
            <p:ph sz="half" idx="2"/>
          </p:nvPr>
        </p:nvSpPr>
        <p:spPr>
          <a:xfrm>
            <a:off x="1116013" y="260350"/>
            <a:ext cx="7345362" cy="29845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mtClean="0"/>
              <a:t>      </a:t>
            </a:r>
            <a:r>
              <a:rPr lang="ru-RU" sz="3200" smtClean="0">
                <a:solidFill>
                  <a:srgbClr val="0000CC"/>
                </a:solidFill>
              </a:rPr>
              <a:t>В этом ящике находится орудие труда, используемое в работе музыканта, сталевара, врача. </a:t>
            </a:r>
          </a:p>
          <a:p>
            <a:pPr eaLnBrk="1" hangingPunct="1">
              <a:buFontTx/>
              <a:buNone/>
            </a:pPr>
            <a:r>
              <a:rPr lang="ru-RU" smtClean="0"/>
              <a:t>             </a:t>
            </a:r>
            <a:endParaRPr lang="ru-RU" sz="4000" smtClean="0">
              <a:solidFill>
                <a:srgbClr val="FF0000"/>
              </a:solidFill>
            </a:endParaRPr>
          </a:p>
        </p:txBody>
      </p:sp>
      <p:pic>
        <p:nvPicPr>
          <p:cNvPr id="8196" name="Рисунок 5" descr="C:\Documents and Settings\Лена\Рабочий стол\Профориентация картинки\1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38" y="2428875"/>
            <a:ext cx="3857625" cy="3929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9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9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9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9250"/>
                            </p:stCondLst>
                            <p:childTnLst>
                              <p:par>
                                <p:cTn id="13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92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92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92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92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9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9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9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9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5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143000"/>
          </a:xfrm>
        </p:spPr>
        <p:txBody>
          <a:bodyPr/>
          <a:lstStyle/>
          <a:p>
            <a:pPr eaLnBrk="1" hangingPunct="1"/>
            <a:r>
              <a:rPr lang="ru-RU" smtClean="0"/>
              <a:t>Ответ</a:t>
            </a:r>
          </a:p>
        </p:txBody>
      </p:sp>
      <p:sp>
        <p:nvSpPr>
          <p:cNvPr id="9219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875"/>
            <a:ext cx="4038600" cy="4433888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smtClean="0">
                <a:solidFill>
                  <a:srgbClr val="FF0000"/>
                </a:solidFill>
              </a:rPr>
              <a:t>ЛОЖКА </a:t>
            </a:r>
          </a:p>
          <a:p>
            <a:pPr eaLnBrk="1" hangingPunct="1"/>
            <a:r>
              <a:rPr lang="ru-RU" smtClean="0">
                <a:solidFill>
                  <a:srgbClr val="0000CC"/>
                </a:solidFill>
              </a:rPr>
              <a:t> Музыканты – ложечники; </a:t>
            </a:r>
          </a:p>
          <a:p>
            <a:pPr eaLnBrk="1" hangingPunct="1"/>
            <a:r>
              <a:rPr lang="ru-RU" smtClean="0">
                <a:solidFill>
                  <a:srgbClr val="0000CC"/>
                </a:solidFill>
              </a:rPr>
              <a:t>   врач в домашних условиях проверяет зев больного обычной ложкой; </a:t>
            </a:r>
            <a:endParaRPr lang="ru-RU" smtClean="0"/>
          </a:p>
          <a:p>
            <a:pPr eaLnBrk="1" hangingPunct="1"/>
            <a:endParaRPr lang="ru-RU" smtClean="0"/>
          </a:p>
        </p:txBody>
      </p:sp>
      <p:sp>
        <p:nvSpPr>
          <p:cNvPr id="9220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875"/>
            <a:ext cx="4038600" cy="4433888"/>
          </a:xfrm>
        </p:spPr>
        <p:txBody>
          <a:bodyPr/>
          <a:lstStyle/>
          <a:p>
            <a:pPr eaLnBrk="1" hangingPunct="1"/>
            <a:r>
              <a:rPr lang="ru-RU" smtClean="0">
                <a:solidFill>
                  <a:srgbClr val="0000CC"/>
                </a:solidFill>
              </a:rPr>
              <a:t>сталевары берут пробу стали специальной ложкой</a:t>
            </a:r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tx2">
                    <a:satMod val="130000"/>
                  </a:schemeClr>
                </a:solidFill>
                <a:latin typeface="Bookman Old Style" pitchFamily="18" charset="0"/>
              </a:rPr>
              <a:t>Игра «Самая, самая,…»</a:t>
            </a:r>
            <a:r>
              <a:rPr lang="ru-RU" dirty="0" smtClean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ru-RU" dirty="0" smtClean="0">
                <a:solidFill>
                  <a:schemeClr val="tx2">
                    <a:satMod val="130000"/>
                  </a:schemeClr>
                </a:solidFill>
              </a:rPr>
            </a:br>
            <a:endParaRPr lang="ru-RU" dirty="0"/>
          </a:p>
        </p:txBody>
      </p:sp>
      <p:sp>
        <p:nvSpPr>
          <p:cNvPr id="10243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875"/>
            <a:ext cx="4038600" cy="4433888"/>
          </a:xfrm>
        </p:spPr>
        <p:txBody>
          <a:bodyPr>
            <a:normAutofit lnSpcReduction="10000"/>
          </a:bodyPr>
          <a:lstStyle/>
          <a:p>
            <a:pPr eaLnBrk="1" hangingPunct="1">
              <a:buFont typeface="Wingdings 2" pitchFamily="18" charset="2"/>
              <a:buNone/>
            </a:pPr>
            <a:r>
              <a:rPr lang="ru-RU" b="1" smtClean="0"/>
              <a:t>Назовите профессии: </a:t>
            </a:r>
          </a:p>
          <a:p>
            <a:pPr eaLnBrk="1" hangingPunct="1"/>
            <a:r>
              <a:rPr lang="ru-RU" smtClean="0"/>
              <a:t>Самая зеленая </a:t>
            </a:r>
          </a:p>
          <a:p>
            <a:pPr eaLnBrk="1" hangingPunct="1"/>
            <a:r>
              <a:rPr lang="ru-RU" smtClean="0"/>
              <a:t>Самая сладкая</a:t>
            </a:r>
          </a:p>
          <a:p>
            <a:pPr eaLnBrk="1" hangingPunct="1"/>
            <a:r>
              <a:rPr lang="ru-RU" smtClean="0"/>
              <a:t>Самая денежная</a:t>
            </a:r>
          </a:p>
          <a:p>
            <a:pPr eaLnBrk="1" hangingPunct="1"/>
            <a:r>
              <a:rPr lang="ru-RU" smtClean="0"/>
              <a:t>Самая «волосатая»</a:t>
            </a:r>
          </a:p>
          <a:p>
            <a:pPr eaLnBrk="1" hangingPunct="1"/>
            <a:r>
              <a:rPr lang="ru-RU" smtClean="0"/>
              <a:t>Самая детская</a:t>
            </a:r>
          </a:p>
          <a:p>
            <a:pPr eaLnBrk="1" hangingPunct="1"/>
            <a:r>
              <a:rPr lang="ru-RU" smtClean="0"/>
              <a:t>Самая смешная</a:t>
            </a:r>
          </a:p>
          <a:p>
            <a:pPr eaLnBrk="1" hangingPunct="1"/>
            <a:r>
              <a:rPr lang="ru-RU" smtClean="0"/>
              <a:t>Самая общительная</a:t>
            </a:r>
          </a:p>
          <a:p>
            <a:pPr eaLnBrk="1" hangingPunct="1"/>
            <a:r>
              <a:rPr lang="ru-RU" smtClean="0"/>
              <a:t>Самая серьезная</a:t>
            </a:r>
          </a:p>
          <a:p>
            <a:pPr eaLnBrk="1" hangingPunct="1">
              <a:buFont typeface="Wingdings 2" pitchFamily="18" charset="2"/>
              <a:buNone/>
            </a:pPr>
            <a:endParaRPr lang="ru-RU" smtClean="0"/>
          </a:p>
        </p:txBody>
      </p:sp>
      <p:pic>
        <p:nvPicPr>
          <p:cNvPr id="10244" name="Содержимое 4" descr="C:\Documents and Settings\Лена\Рабочий стол\Профориентация картинки\15.jpg"/>
          <p:cNvPicPr>
            <a:picLocks noGrp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2192338"/>
            <a:ext cx="4038600" cy="389096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Rectangle 5"/>
          <p:cNvSpPr>
            <a:spLocks noGrp="1" noChangeArrowheads="1"/>
          </p:cNvSpPr>
          <p:nvPr>
            <p:ph sz="half" idx="1"/>
          </p:nvPr>
        </p:nvSpPr>
        <p:spPr>
          <a:xfrm>
            <a:off x="4071938" y="3929063"/>
            <a:ext cx="4029075" cy="2197100"/>
          </a:xfrm>
        </p:spPr>
        <p:txBody>
          <a:bodyPr>
            <a:normAutofit fontScale="92500" lnSpcReduction="20000"/>
          </a:bodyPr>
          <a:lstStyle/>
          <a:p>
            <a:pPr marL="274320" indent="-274320" algn="ctr" eaLnBrk="1" fontAlgn="auto" hangingPunct="1"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r>
              <a:rPr lang="ru-RU" dirty="0" smtClean="0">
                <a:solidFill>
                  <a:srgbClr val="0000CC"/>
                </a:solidFill>
              </a:rPr>
              <a:t>Назовите царя и не менее 6 ремесел, которыми он владел.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sz="half" idx="2"/>
          </p:nvPr>
        </p:nvSpPr>
        <p:spPr>
          <a:xfrm>
            <a:off x="684213" y="404813"/>
            <a:ext cx="8135937" cy="2592387"/>
          </a:xfrm>
        </p:spPr>
        <p:txBody>
          <a:bodyPr>
            <a:normAutofit fontScale="92500" lnSpcReduction="20000"/>
          </a:bodyPr>
          <a:lstStyle/>
          <a:p>
            <a:pPr marL="274320" indent="-274320" algn="ctr" eaLnBrk="1" fontAlgn="auto" hangingPunct="1"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r>
              <a:rPr lang="ru-RU" sz="5400" dirty="0" smtClean="0">
                <a:solidFill>
                  <a:srgbClr val="FF0000"/>
                </a:solidFill>
              </a:rPr>
              <a:t>Кто из царей знал 14 ремесел?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r>
              <a:rPr lang="ru-RU" sz="5400" dirty="0" smtClean="0"/>
              <a:t>     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r>
              <a:rPr lang="ru-RU" dirty="0" smtClean="0"/>
              <a:t>       </a:t>
            </a:r>
            <a:endParaRPr lang="ru-RU" dirty="0" smtClean="0">
              <a:solidFill>
                <a:srgbClr val="0000CC"/>
              </a:solidFill>
            </a:endParaRPr>
          </a:p>
        </p:txBody>
      </p:sp>
      <p:pic>
        <p:nvPicPr>
          <p:cNvPr id="11268" name="Рисунок 3" descr="C:\Documents and Settings\Лена\Рабочий стол\Профориентация картинки\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38" y="2143125"/>
            <a:ext cx="3357562" cy="372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2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2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12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12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2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2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2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143000"/>
          </a:xfrm>
        </p:spPr>
        <p:txBody>
          <a:bodyPr/>
          <a:lstStyle/>
          <a:p>
            <a:pPr eaLnBrk="1" hangingPunct="1"/>
            <a:r>
              <a:rPr lang="ru-RU" smtClean="0">
                <a:solidFill>
                  <a:srgbClr val="FF0000"/>
                </a:solidFill>
              </a:rPr>
              <a:t>Петр</a:t>
            </a:r>
            <a:r>
              <a:rPr lang="en-US" smtClean="0">
                <a:solidFill>
                  <a:srgbClr val="FF0000"/>
                </a:solidFill>
              </a:rPr>
              <a:t>I</a:t>
            </a:r>
            <a:endParaRPr lang="ru-RU" smtClean="0">
              <a:solidFill>
                <a:srgbClr val="FF0000"/>
              </a:solidFill>
            </a:endParaRPr>
          </a:p>
        </p:txBody>
      </p:sp>
      <p:sp>
        <p:nvSpPr>
          <p:cNvPr id="7171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875"/>
            <a:ext cx="4038600" cy="4433888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/>
              <a:t> </a:t>
            </a:r>
            <a:r>
              <a:rPr lang="ru-RU" sz="5400" dirty="0" smtClean="0">
                <a:solidFill>
                  <a:srgbClr val="0000CC"/>
                </a:solidFill>
              </a:rPr>
              <a:t>Плотник, </a:t>
            </a:r>
            <a:r>
              <a:rPr lang="ru-RU" sz="5400" dirty="0" err="1" smtClean="0">
                <a:solidFill>
                  <a:srgbClr val="0000CC"/>
                </a:solidFill>
              </a:rPr>
              <a:t>корабле-строитель</a:t>
            </a:r>
            <a:r>
              <a:rPr lang="ru-RU" sz="5400" dirty="0" smtClean="0">
                <a:solidFill>
                  <a:srgbClr val="0000CC"/>
                </a:solidFill>
              </a:rPr>
              <a:t>, кузнец, </a:t>
            </a:r>
            <a:endParaRPr lang="ru-RU" sz="5400" dirty="0" smtClean="0"/>
          </a:p>
        </p:txBody>
      </p:sp>
      <p:sp>
        <p:nvSpPr>
          <p:cNvPr id="7172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875"/>
            <a:ext cx="4038600" cy="4433888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5400" dirty="0" smtClean="0">
                <a:solidFill>
                  <a:srgbClr val="0000CC"/>
                </a:solidFill>
              </a:rPr>
              <a:t>токарь, </a:t>
            </a:r>
            <a:r>
              <a:rPr lang="ru-RU" sz="5400" dirty="0" err="1" smtClean="0">
                <a:solidFill>
                  <a:srgbClr val="0000CC"/>
                </a:solidFill>
              </a:rPr>
              <a:t>оружей-ный</a:t>
            </a:r>
            <a:r>
              <a:rPr lang="ru-RU" sz="5400" dirty="0" smtClean="0">
                <a:solidFill>
                  <a:srgbClr val="0000CC"/>
                </a:solidFill>
              </a:rPr>
              <a:t> мастер, моряк и т. д.</a:t>
            </a:r>
            <a:endParaRPr lang="ru-RU" sz="5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6"/>
          <p:cNvSpPr>
            <a:spLocks noGrp="1" noChangeArrowheads="1"/>
          </p:cNvSpPr>
          <p:nvPr>
            <p:ph sz="half" idx="1"/>
          </p:nvPr>
        </p:nvSpPr>
        <p:spPr>
          <a:xfrm>
            <a:off x="395288" y="260350"/>
            <a:ext cx="8424862" cy="6119813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smtClean="0">
                <a:solidFill>
                  <a:srgbClr val="FF0000"/>
                </a:solidFill>
              </a:rPr>
              <a:t>Кем бы могли работать в наши дни: </a:t>
            </a:r>
          </a:p>
          <a:p>
            <a:pPr eaLnBrk="1" hangingPunct="1">
              <a:buFontTx/>
              <a:buNone/>
            </a:pPr>
            <a:r>
              <a:rPr lang="ru-RU" smtClean="0">
                <a:solidFill>
                  <a:srgbClr val="0000CC"/>
                </a:solidFill>
              </a:rPr>
              <a:t>1. Волк из сказки «Волк и семеро козлят»</a:t>
            </a:r>
            <a:endParaRPr lang="ru-RU" smtClean="0">
              <a:solidFill>
                <a:srgbClr val="FF0000"/>
              </a:solidFill>
            </a:endParaRPr>
          </a:p>
          <a:p>
            <a:pPr eaLnBrk="1" hangingPunct="1">
              <a:buFont typeface="Wingdings 2" pitchFamily="18" charset="2"/>
              <a:buNone/>
            </a:pPr>
            <a:r>
              <a:rPr lang="ru-RU" smtClean="0">
                <a:solidFill>
                  <a:srgbClr val="0000CC"/>
                </a:solidFill>
              </a:rPr>
              <a:t>2.Герой мультфильма «Каникулы в     Простаквашино» кот Матроскин 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mtClean="0">
                <a:solidFill>
                  <a:srgbClr val="0000CC"/>
                </a:solidFill>
              </a:rPr>
              <a:t>3.Красная Шапочка</a:t>
            </a:r>
            <a:endParaRPr lang="ru-RU" smtClean="0">
              <a:solidFill>
                <a:srgbClr val="FF0000"/>
              </a:solidFill>
            </a:endParaRPr>
          </a:p>
          <a:p>
            <a:pPr algn="ctr" eaLnBrk="1" hangingPunct="1">
              <a:buFontTx/>
              <a:buNone/>
            </a:pPr>
            <a:endParaRPr lang="ru-RU" smtClean="0">
              <a:solidFill>
                <a:srgbClr val="FF0000"/>
              </a:solidFill>
            </a:endParaRPr>
          </a:p>
          <a:p>
            <a:pPr algn="ctr" eaLnBrk="1" hangingPunct="1">
              <a:buFontTx/>
              <a:buNone/>
            </a:pPr>
            <a:endParaRPr lang="ru-RU" smtClean="0"/>
          </a:p>
          <a:p>
            <a:pPr algn="ctr" eaLnBrk="1" hangingPunct="1">
              <a:buFontTx/>
              <a:buNone/>
            </a:pPr>
            <a:endParaRPr lang="ru-RU" smtClean="0">
              <a:solidFill>
                <a:srgbClr val="FF0000"/>
              </a:solidFill>
            </a:endParaRPr>
          </a:p>
          <a:p>
            <a:pPr eaLnBrk="1" hangingPunct="1">
              <a:buFontTx/>
              <a:buNone/>
            </a:pPr>
            <a:endParaRPr lang="ru-RU" smtClean="0">
              <a:solidFill>
                <a:srgbClr val="FF0000"/>
              </a:solidFill>
            </a:endParaRPr>
          </a:p>
        </p:txBody>
      </p:sp>
      <p:pic>
        <p:nvPicPr>
          <p:cNvPr id="13315" name="Рисунок 2" descr="C:\Documents and Settings\Лена\Рабочий стол\Профориентация картинки\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75" y="3286125"/>
            <a:ext cx="5929313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143000"/>
          </a:xfrm>
        </p:spPr>
        <p:txBody>
          <a:bodyPr/>
          <a:lstStyle/>
          <a:p>
            <a:pPr algn="ctr" eaLnBrk="1" hangingPunct="1"/>
            <a:r>
              <a:rPr lang="ru-RU" smtClean="0"/>
              <a:t>Ответ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875"/>
            <a:ext cx="4038600" cy="4433888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dirty="0" smtClean="0">
                <a:solidFill>
                  <a:srgbClr val="0000CC"/>
                </a:solidFill>
              </a:rPr>
              <a:t>- Волк из сказки «Волк и семеро козлят»</a:t>
            </a:r>
          </a:p>
          <a:p>
            <a:pPr marL="274320" indent="-274320" algn="ctr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dirty="0" smtClean="0">
                <a:solidFill>
                  <a:srgbClr val="FF0000"/>
                </a:solidFill>
              </a:rPr>
              <a:t>Пародистом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Tx/>
              <a:buChar char="-"/>
              <a:defRPr/>
            </a:pPr>
            <a:r>
              <a:rPr lang="ru-RU" dirty="0" smtClean="0">
                <a:solidFill>
                  <a:srgbClr val="0000CC"/>
                </a:solidFill>
              </a:rPr>
              <a:t>Красная Шапочка</a:t>
            </a:r>
          </a:p>
          <a:p>
            <a:pPr marL="274320" indent="-274320" algn="ctr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dirty="0" smtClean="0">
                <a:solidFill>
                  <a:srgbClr val="FF0000"/>
                </a:solidFill>
              </a:rPr>
              <a:t>Социальным работником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875"/>
            <a:ext cx="4038600" cy="4433888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Tx/>
              <a:buChar char="-"/>
              <a:defRPr/>
            </a:pPr>
            <a:r>
              <a:rPr lang="ru-RU" dirty="0" smtClean="0">
                <a:solidFill>
                  <a:srgbClr val="0000CC"/>
                </a:solidFill>
              </a:rPr>
              <a:t>Герой мультфильма «Каникулы в     </a:t>
            </a:r>
            <a:r>
              <a:rPr lang="ru-RU" dirty="0" err="1" smtClean="0">
                <a:solidFill>
                  <a:srgbClr val="0000CC"/>
                </a:solidFill>
              </a:rPr>
              <a:t>Простаквашино</a:t>
            </a:r>
            <a:r>
              <a:rPr lang="ru-RU" dirty="0" smtClean="0">
                <a:solidFill>
                  <a:srgbClr val="0000CC"/>
                </a:solidFill>
              </a:rPr>
              <a:t>» кот </a:t>
            </a:r>
            <a:r>
              <a:rPr lang="ru-RU" dirty="0" err="1" smtClean="0">
                <a:solidFill>
                  <a:srgbClr val="0000CC"/>
                </a:solidFill>
              </a:rPr>
              <a:t>Матроскин</a:t>
            </a:r>
            <a:r>
              <a:rPr lang="ru-RU" dirty="0" smtClean="0">
                <a:solidFill>
                  <a:srgbClr val="0000CC"/>
                </a:solidFill>
              </a:rPr>
              <a:t> </a:t>
            </a:r>
          </a:p>
          <a:p>
            <a:pPr marL="274320" indent="-274320" algn="ctr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dirty="0" smtClean="0">
                <a:solidFill>
                  <a:srgbClr val="FF0000"/>
                </a:solidFill>
              </a:rPr>
              <a:t>Коммерсантом, животноводом, председателем колхоза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6" name="Rectangle 6"/>
          <p:cNvSpPr>
            <a:spLocks noGrp="1" noChangeArrowheads="1"/>
          </p:cNvSpPr>
          <p:nvPr>
            <p:ph sz="half" idx="1"/>
          </p:nvPr>
        </p:nvSpPr>
        <p:spPr>
          <a:xfrm>
            <a:off x="395288" y="260350"/>
            <a:ext cx="8280400" cy="6048375"/>
          </a:xfrm>
        </p:spPr>
        <p:txBody>
          <a:bodyPr/>
          <a:lstStyle/>
          <a:p>
            <a:pPr eaLnBrk="1" hangingPunct="1"/>
            <a:r>
              <a:rPr lang="ru-RU" smtClean="0"/>
              <a:t>Назовите, кем были по профессии эти известные писатели и поэты А.П. ЧЕХОВ,  М.М. ПРИШВИН, В.ШЕКСПИР,  А.С.ГРИН</a:t>
            </a:r>
            <a:br>
              <a:rPr lang="ru-RU" smtClean="0"/>
            </a:br>
            <a:r>
              <a:rPr lang="ru-RU" smtClean="0"/>
              <a:t/>
            </a:r>
            <a:br>
              <a:rPr lang="ru-RU" smtClean="0"/>
            </a:br>
            <a:r>
              <a:rPr lang="ru-RU" smtClean="0"/>
              <a:t/>
            </a:r>
            <a:br>
              <a:rPr lang="ru-RU" smtClean="0"/>
            </a:br>
            <a:endParaRPr lang="ru-RU" smtClean="0">
              <a:solidFill>
                <a:srgbClr val="0000CC"/>
              </a:solidFill>
            </a:endParaRPr>
          </a:p>
        </p:txBody>
      </p:sp>
      <p:pic>
        <p:nvPicPr>
          <p:cNvPr id="15363" name="Рисунок 2" descr="C:\Documents and Settings\Лена\Рабочий стол\Профориентация картинки\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70113" y="2571750"/>
            <a:ext cx="4803775" cy="3643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3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3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3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143000"/>
          </a:xfrm>
        </p:spPr>
        <p:txBody>
          <a:bodyPr/>
          <a:lstStyle/>
          <a:p>
            <a:pPr eaLnBrk="1" hangingPunct="1"/>
            <a:r>
              <a:rPr lang="ru-RU" smtClean="0"/>
              <a:t>ОТВЕТ</a:t>
            </a:r>
          </a:p>
        </p:txBody>
      </p:sp>
      <p:sp>
        <p:nvSpPr>
          <p:cNvPr id="16387" name="Содержимое 5"/>
          <p:cNvSpPr>
            <a:spLocks noGrp="1"/>
          </p:cNvSpPr>
          <p:nvPr>
            <p:ph sz="half" idx="1"/>
          </p:nvPr>
        </p:nvSpPr>
        <p:spPr>
          <a:xfrm>
            <a:off x="457200" y="1920875"/>
            <a:ext cx="4038600" cy="4433888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ru-RU" smtClean="0"/>
              <a:t/>
            </a:r>
            <a:br>
              <a:rPr lang="ru-RU" smtClean="0"/>
            </a:br>
            <a:r>
              <a:rPr lang="ru-RU" smtClean="0"/>
              <a:t/>
            </a:r>
            <a:br>
              <a:rPr lang="ru-RU" smtClean="0"/>
            </a:br>
            <a:r>
              <a:rPr lang="ru-RU" smtClean="0">
                <a:solidFill>
                  <a:srgbClr val="FF0000"/>
                </a:solidFill>
              </a:rPr>
              <a:t>А.П. ЧЕХОВ </a:t>
            </a:r>
            <a:r>
              <a:rPr lang="ru-RU" smtClean="0"/>
              <a:t>- врач</a:t>
            </a:r>
            <a:br>
              <a:rPr lang="ru-RU" smtClean="0"/>
            </a:br>
            <a:r>
              <a:rPr lang="ru-RU" smtClean="0"/>
              <a:t/>
            </a:r>
            <a:br>
              <a:rPr lang="ru-RU" smtClean="0"/>
            </a:br>
            <a:r>
              <a:rPr lang="ru-RU" smtClean="0">
                <a:solidFill>
                  <a:srgbClr val="FF0000"/>
                </a:solidFill>
              </a:rPr>
              <a:t>М.М. ПРИШВИН </a:t>
            </a:r>
            <a:r>
              <a:rPr lang="ru-RU" smtClean="0"/>
              <a:t>- агроном</a:t>
            </a:r>
            <a:br>
              <a:rPr lang="ru-RU" smtClean="0"/>
            </a:br>
            <a:r>
              <a:rPr lang="ru-RU" smtClean="0"/>
              <a:t/>
            </a:r>
            <a:br>
              <a:rPr lang="ru-RU" smtClean="0"/>
            </a:br>
            <a:r>
              <a:rPr lang="ru-RU" smtClean="0"/>
              <a:t/>
            </a:r>
            <a:br>
              <a:rPr lang="ru-RU" smtClean="0"/>
            </a:br>
            <a:endParaRPr lang="ru-RU" smtClean="0"/>
          </a:p>
        </p:txBody>
      </p:sp>
      <p:sp>
        <p:nvSpPr>
          <p:cNvPr id="16388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875"/>
            <a:ext cx="4038600" cy="4433888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endParaRPr lang="ru-RU" smtClean="0"/>
          </a:p>
          <a:p>
            <a:pPr eaLnBrk="1" hangingPunct="1">
              <a:buFont typeface="Wingdings 2" pitchFamily="18" charset="2"/>
              <a:buNone/>
            </a:pPr>
            <a:r>
              <a:rPr lang="ru-RU" smtClean="0">
                <a:solidFill>
                  <a:srgbClr val="FF0000"/>
                </a:solidFill>
              </a:rPr>
              <a:t>В.ШЕКСПИР </a:t>
            </a:r>
            <a:r>
              <a:rPr lang="ru-RU" smtClean="0"/>
              <a:t>- актер</a:t>
            </a:r>
            <a:br>
              <a:rPr lang="ru-RU" smtClean="0"/>
            </a:br>
            <a:r>
              <a:rPr lang="ru-RU" smtClean="0"/>
              <a:t/>
            </a:r>
            <a:br>
              <a:rPr lang="ru-RU" smtClean="0"/>
            </a:br>
            <a:r>
              <a:rPr lang="ru-RU" smtClean="0">
                <a:solidFill>
                  <a:srgbClr val="FF0000"/>
                </a:solidFill>
              </a:rPr>
              <a:t>А.С.ГРИН </a:t>
            </a:r>
            <a:r>
              <a:rPr lang="ru-RU" smtClean="0"/>
              <a:t>– разнорабочий в артели.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3"/>
          <p:cNvSpPr>
            <a:spLocks noGrp="1" noChangeArrowheads="1"/>
          </p:cNvSpPr>
          <p:nvPr>
            <p:ph idx="1"/>
          </p:nvPr>
        </p:nvSpPr>
        <p:spPr>
          <a:xfrm>
            <a:off x="357188" y="285750"/>
            <a:ext cx="8459787" cy="2678113"/>
          </a:xfrm>
        </p:spPr>
        <p:txBody>
          <a:bodyPr wrap="none" anchor="ctr">
            <a:spAutoFit/>
          </a:bodyPr>
          <a:lstStyle/>
          <a:p>
            <a:pPr marL="0" indent="0" eaLnBrk="1" hangingPunct="1">
              <a:spcBef>
                <a:spcPct val="0"/>
              </a:spcBef>
              <a:buFontTx/>
              <a:buNone/>
            </a:pPr>
            <a:r>
              <a:rPr lang="ru-RU" sz="2800" smtClean="0">
                <a:latin typeface="Calibri" pitchFamily="34" charset="0"/>
                <a:cs typeface="Times New Roman" pitchFamily="18" charset="0"/>
              </a:rPr>
              <a:t/>
            </a:r>
            <a:br>
              <a:rPr lang="ru-RU" sz="2800" smtClean="0">
                <a:latin typeface="Calibri" pitchFamily="34" charset="0"/>
                <a:cs typeface="Times New Roman" pitchFamily="18" charset="0"/>
              </a:rPr>
            </a:br>
            <a:r>
              <a:rPr lang="ru-RU" sz="2800" smtClean="0">
                <a:latin typeface="Calibri" pitchFamily="34" charset="0"/>
                <a:cs typeface="Times New Roman" pitchFamily="18" charset="0"/>
              </a:rPr>
              <a:t> </a:t>
            </a:r>
            <a:r>
              <a:rPr lang="ru-RU" sz="2800" smtClean="0">
                <a:cs typeface="Times New Roman" pitchFamily="18" charset="0"/>
              </a:rPr>
              <a:t/>
            </a:r>
            <a:br>
              <a:rPr lang="ru-RU" sz="2800" smtClean="0">
                <a:cs typeface="Times New Roman" pitchFamily="18" charset="0"/>
              </a:rPr>
            </a:br>
            <a:r>
              <a:rPr lang="ru-RU" sz="2800" smtClean="0">
                <a:cs typeface="Times New Roman" pitchFamily="18" charset="0"/>
              </a:rPr>
              <a:t>Назовите как можно больше профессий на данную</a:t>
            </a:r>
          </a:p>
          <a:p>
            <a:pPr marL="0" indent="0" eaLnBrk="1" hangingPunct="1">
              <a:spcBef>
                <a:spcPct val="0"/>
              </a:spcBef>
              <a:buFontTx/>
              <a:buNone/>
            </a:pPr>
            <a:r>
              <a:rPr lang="ru-RU" sz="2800" smtClean="0">
                <a:cs typeface="Times New Roman" pitchFamily="18" charset="0"/>
              </a:rPr>
              <a:t> букву </a:t>
            </a:r>
            <a:r>
              <a:rPr lang="ru-RU" sz="5400" smtClean="0">
                <a:solidFill>
                  <a:srgbClr val="FF0000"/>
                </a:solidFill>
                <a:cs typeface="Times New Roman" pitchFamily="18" charset="0"/>
              </a:rPr>
              <a:t>(</a:t>
            </a:r>
            <a:r>
              <a:rPr lang="ru-RU" sz="5400" b="1" u="sng" smtClean="0">
                <a:solidFill>
                  <a:srgbClr val="FF0000"/>
                </a:solidFill>
                <a:cs typeface="Times New Roman" pitchFamily="18" charset="0"/>
              </a:rPr>
              <a:t>О, К, Р, П</a:t>
            </a:r>
            <a:r>
              <a:rPr lang="ru-RU" sz="5400" u="sng" smtClean="0">
                <a:solidFill>
                  <a:srgbClr val="FF0000"/>
                </a:solidFill>
                <a:cs typeface="Times New Roman" pitchFamily="18" charset="0"/>
              </a:rPr>
              <a:t>)</a:t>
            </a:r>
            <a:r>
              <a:rPr lang="ru-RU" sz="2800" smtClean="0">
                <a:cs typeface="Times New Roman" pitchFamily="18" charset="0"/>
              </a:rPr>
              <a:t/>
            </a:r>
            <a:br>
              <a:rPr lang="ru-RU" sz="2800" smtClean="0">
                <a:cs typeface="Times New Roman" pitchFamily="18" charset="0"/>
              </a:rPr>
            </a:br>
            <a:r>
              <a:rPr lang="ru-RU" sz="1200" smtClean="0">
                <a:cs typeface="Times New Roman" pitchFamily="18" charset="0"/>
              </a:rPr>
              <a:t/>
            </a:r>
            <a:br>
              <a:rPr lang="ru-RU" sz="1200" smtClean="0">
                <a:cs typeface="Times New Roman" pitchFamily="18" charset="0"/>
              </a:rPr>
            </a:br>
            <a:endParaRPr lang="ru-RU" sz="1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333375"/>
            <a:ext cx="8229600" cy="5792788"/>
          </a:xfrm>
        </p:spPr>
        <p:txBody>
          <a:bodyPr/>
          <a:lstStyle/>
          <a:p>
            <a:pPr algn="ctr" eaLnBrk="1" hangingPunct="1">
              <a:buFontTx/>
              <a:buNone/>
            </a:pPr>
            <a:endParaRPr lang="ru-RU" sz="2800" dirty="0" smtClean="0"/>
          </a:p>
          <a:p>
            <a:pPr algn="ctr" eaLnBrk="1" hangingPunct="1">
              <a:buFontTx/>
              <a:buNone/>
            </a:pPr>
            <a:r>
              <a:rPr lang="ru-RU" sz="5400" dirty="0" smtClean="0">
                <a:solidFill>
                  <a:srgbClr val="FF0000"/>
                </a:solidFill>
              </a:rPr>
              <a:t>Что общего у ЭВМ с коровой?</a:t>
            </a:r>
          </a:p>
          <a:p>
            <a:pPr eaLnBrk="1" hangingPunct="1">
              <a:buFontTx/>
              <a:buNone/>
            </a:pPr>
            <a:endParaRPr lang="ru-RU" sz="2800" dirty="0" smtClean="0">
              <a:solidFill>
                <a:srgbClr val="FF0000"/>
              </a:solidFill>
            </a:endParaRPr>
          </a:p>
          <a:p>
            <a:pPr eaLnBrk="1" hangingPunct="1">
              <a:buFontTx/>
              <a:buNone/>
            </a:pPr>
            <a:endParaRPr lang="ru-RU" sz="2800" dirty="0" smtClean="0">
              <a:solidFill>
                <a:srgbClr val="FF0000"/>
              </a:solidFill>
            </a:endParaRPr>
          </a:p>
          <a:p>
            <a:pPr eaLnBrk="1" hangingPunct="1">
              <a:buFontTx/>
              <a:buNone/>
            </a:pPr>
            <a:endParaRPr lang="ru-RU" sz="2800" dirty="0" smtClean="0"/>
          </a:p>
          <a:p>
            <a:pPr algn="ctr" eaLnBrk="1" hangingPunct="1">
              <a:buFontTx/>
              <a:buNone/>
            </a:pPr>
            <a:endParaRPr lang="ru-RU" sz="2800" dirty="0" smtClean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ОТВЕТ</a:t>
            </a:r>
          </a:p>
        </p:txBody>
      </p:sp>
      <p:sp>
        <p:nvSpPr>
          <p:cNvPr id="19459" name="Содержимое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b="1" smtClean="0">
                <a:solidFill>
                  <a:srgbClr val="FF0000"/>
                </a:solidFill>
              </a:rPr>
              <a:t>Профессия человека, их обслуживающего,</a:t>
            </a:r>
            <a:r>
              <a:rPr lang="ru-RU" smtClean="0"/>
              <a:t> </a:t>
            </a:r>
            <a:r>
              <a:rPr lang="ru-RU" b="1" smtClean="0">
                <a:solidFill>
                  <a:srgbClr val="FF0000"/>
                </a:solidFill>
              </a:rPr>
              <a:t>называется оператор</a:t>
            </a:r>
            <a:r>
              <a:rPr lang="ru-RU" smtClean="0"/>
              <a:t> </a:t>
            </a:r>
            <a:r>
              <a:rPr lang="ru-RU" smtClean="0">
                <a:solidFill>
                  <a:schemeClr val="accent2"/>
                </a:solidFill>
              </a:rPr>
              <a:t>(оператор ЭВМ и</a:t>
            </a:r>
            <a:r>
              <a:rPr lang="ru-RU" smtClean="0"/>
              <a:t> </a:t>
            </a:r>
            <a:r>
              <a:rPr lang="ru-RU" smtClean="0">
                <a:solidFill>
                  <a:schemeClr val="accent2"/>
                </a:solidFill>
              </a:rPr>
              <a:t>оператор машинного доения)</a:t>
            </a:r>
            <a:endParaRPr lang="ru-RU" smtClean="0"/>
          </a:p>
        </p:txBody>
      </p:sp>
      <p:pic>
        <p:nvPicPr>
          <p:cNvPr id="19460" name="Picture 2" descr="http://www.kamport.ru/uploads/8uj2FsvSCv_0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73313" y="3857625"/>
            <a:ext cx="4270375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260350"/>
            <a:ext cx="8229600" cy="5792788"/>
          </a:xfrm>
        </p:spPr>
        <p:txBody>
          <a:bodyPr>
            <a:normAutofit fontScale="92500" lnSpcReduction="10000"/>
          </a:bodyPr>
          <a:lstStyle/>
          <a:p>
            <a:pPr marL="274320" indent="-274320" algn="ctr" eaLnBrk="1" fontAlgn="auto" hangingPunct="1"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r>
              <a:rPr lang="ru-RU" sz="2000" b="1" dirty="0" smtClean="0">
                <a:solidFill>
                  <a:srgbClr val="FF0000"/>
                </a:solidFill>
              </a:rPr>
              <a:t>Продолжи пословицу: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b="1" dirty="0" smtClean="0"/>
              <a:t>1.Без труда … 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b="1" dirty="0" smtClean="0"/>
              <a:t>2.Один в поле … 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b="1" dirty="0" smtClean="0"/>
              <a:t>3.Семь раз отмерь </a:t>
            </a:r>
            <a:r>
              <a:rPr lang="ru-RU" sz="2000" b="1" i="1" dirty="0" smtClean="0"/>
              <a:t>… </a:t>
            </a:r>
            <a:endParaRPr lang="ru-RU" sz="2000" b="1" dirty="0" smtClean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b="1" dirty="0" smtClean="0"/>
              <a:t>4.Один пашет, семеро … 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b="1" dirty="0" smtClean="0"/>
              <a:t>5.Терпенье и труд </a:t>
            </a:r>
            <a:r>
              <a:rPr lang="ru-RU" sz="2000" b="1" i="1" dirty="0" smtClean="0"/>
              <a:t>… </a:t>
            </a:r>
            <a:endParaRPr lang="ru-RU" sz="2000" b="1" dirty="0" smtClean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b="1" dirty="0" smtClean="0"/>
              <a:t>6.Дело мастера … 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b="1" dirty="0" smtClean="0"/>
              <a:t>7.У ленивца обе руки </a:t>
            </a:r>
            <a:r>
              <a:rPr lang="ru-RU" sz="2000" b="1" i="1" dirty="0" smtClean="0"/>
              <a:t>… </a:t>
            </a:r>
            <a:endParaRPr lang="ru-RU" sz="2000" b="1" dirty="0" smtClean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b="1" dirty="0" smtClean="0"/>
              <a:t>8.К большому терпенью придет и … 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r>
              <a:rPr lang="ru-RU" sz="2000" b="1" dirty="0" smtClean="0"/>
              <a:t/>
            </a:r>
            <a:br>
              <a:rPr lang="ru-RU" sz="2000" b="1" dirty="0" smtClean="0"/>
            </a:br>
            <a:endParaRPr lang="ru-RU" sz="2000" b="1" dirty="0" smtClean="0">
              <a:solidFill>
                <a:srgbClr val="FF0000"/>
              </a:solidFill>
            </a:endParaRPr>
          </a:p>
        </p:txBody>
      </p:sp>
      <p:pic>
        <p:nvPicPr>
          <p:cNvPr id="20483" name="Рисунок 2" descr="C:\Documents and Settings\Лена\Рабочий стол\Профориентация картинки\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43500" y="1379538"/>
            <a:ext cx="3500438" cy="409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3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3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3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3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35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35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35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35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35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35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35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35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ОТВЕТ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274320" indent="-274320" algn="ctr" eaLnBrk="1" fontAlgn="auto" hangingPunct="1"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r>
              <a:rPr lang="ru-RU" sz="1400" b="1" dirty="0" smtClean="0">
                <a:solidFill>
                  <a:srgbClr val="FF0000"/>
                </a:solidFill>
              </a:rPr>
              <a:t>Продолжи пословицу: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r>
              <a:rPr lang="ru-RU" sz="1400" b="1" dirty="0" smtClean="0"/>
              <a:t/>
            </a:r>
            <a:br>
              <a:rPr lang="ru-RU" sz="1400" b="1" dirty="0" smtClean="0"/>
            </a:br>
            <a:r>
              <a:rPr lang="ru-RU" sz="1600" b="1" dirty="0" smtClean="0"/>
              <a:t>Без труда … </a:t>
            </a:r>
            <a:r>
              <a:rPr lang="ru-RU" sz="1600" b="1" i="1" dirty="0" smtClean="0"/>
              <a:t>( не вытащишь и рыбку из пруда)</a:t>
            </a:r>
            <a:endParaRPr lang="ru-RU" sz="1600" b="1" dirty="0" smtClean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r>
              <a:rPr lang="ru-RU" sz="1600" b="1" dirty="0" smtClean="0"/>
              <a:t/>
            </a:r>
            <a:br>
              <a:rPr lang="ru-RU" sz="1600" b="1" dirty="0" smtClean="0"/>
            </a:br>
            <a:r>
              <a:rPr lang="ru-RU" sz="1600" b="1" dirty="0" smtClean="0"/>
              <a:t>Один в поле … </a:t>
            </a:r>
            <a:r>
              <a:rPr lang="ru-RU" sz="1600" b="1" i="1" dirty="0" smtClean="0"/>
              <a:t>(не воин)</a:t>
            </a:r>
            <a:endParaRPr lang="ru-RU" sz="1600" b="1" dirty="0" smtClean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r>
              <a:rPr lang="ru-RU" sz="1600" b="1" dirty="0" smtClean="0"/>
              <a:t/>
            </a:r>
            <a:br>
              <a:rPr lang="ru-RU" sz="1600" b="1" dirty="0" smtClean="0"/>
            </a:br>
            <a:r>
              <a:rPr lang="ru-RU" sz="1600" b="1" dirty="0" smtClean="0"/>
              <a:t>Семь раз отмерь </a:t>
            </a:r>
            <a:r>
              <a:rPr lang="ru-RU" sz="1600" b="1" i="1" dirty="0" smtClean="0"/>
              <a:t>… (один отрежь)</a:t>
            </a:r>
            <a:endParaRPr lang="ru-RU" sz="1600" b="1" dirty="0" smtClean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r>
              <a:rPr lang="ru-RU" sz="1600" b="1" dirty="0" smtClean="0"/>
              <a:t/>
            </a:r>
            <a:br>
              <a:rPr lang="ru-RU" sz="1600" b="1" dirty="0" smtClean="0"/>
            </a:br>
            <a:r>
              <a:rPr lang="ru-RU" sz="1600" b="1" dirty="0" smtClean="0"/>
              <a:t>Один пашет, семеро … </a:t>
            </a:r>
            <a:r>
              <a:rPr lang="ru-RU" sz="1600" b="1" i="1" dirty="0" smtClean="0"/>
              <a:t>( руками машут)</a:t>
            </a:r>
            <a:endParaRPr lang="ru-RU" sz="1600" b="1" dirty="0" smtClean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r>
              <a:rPr lang="ru-RU" sz="1600" b="1" dirty="0" smtClean="0"/>
              <a:t/>
            </a:r>
            <a:br>
              <a:rPr lang="ru-RU" sz="1600" b="1" dirty="0" smtClean="0"/>
            </a:br>
            <a:r>
              <a:rPr lang="ru-RU" sz="1600" b="1" dirty="0" smtClean="0"/>
              <a:t>Терпенье и труд </a:t>
            </a:r>
            <a:r>
              <a:rPr lang="ru-RU" sz="1600" b="1" i="1" dirty="0" smtClean="0"/>
              <a:t>… ( все перетрут) </a:t>
            </a:r>
            <a:endParaRPr lang="ru-RU" sz="1600" b="1" dirty="0" smtClean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r>
              <a:rPr lang="ru-RU" sz="1600" b="1" dirty="0" smtClean="0"/>
              <a:t/>
            </a:r>
            <a:br>
              <a:rPr lang="ru-RU" sz="1600" b="1" dirty="0" smtClean="0"/>
            </a:br>
            <a:r>
              <a:rPr lang="ru-RU" sz="1600" b="1" dirty="0" smtClean="0"/>
              <a:t>Дело мастера … </a:t>
            </a:r>
            <a:r>
              <a:rPr lang="ru-RU" sz="1600" b="1" i="1" dirty="0" smtClean="0"/>
              <a:t>(боится)</a:t>
            </a:r>
            <a:endParaRPr lang="ru-RU" sz="1600" b="1" dirty="0" smtClean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r>
              <a:rPr lang="ru-RU" sz="1600" b="1" dirty="0" smtClean="0"/>
              <a:t/>
            </a:r>
            <a:br>
              <a:rPr lang="ru-RU" sz="1600" b="1" dirty="0" smtClean="0"/>
            </a:br>
            <a:r>
              <a:rPr lang="ru-RU" sz="1600" b="1" dirty="0" smtClean="0"/>
              <a:t>У ленивца обе руки </a:t>
            </a:r>
            <a:r>
              <a:rPr lang="ru-RU" sz="1600" b="1" i="1" dirty="0" smtClean="0"/>
              <a:t>… (левые)</a:t>
            </a:r>
            <a:endParaRPr lang="ru-RU" sz="1600" b="1" dirty="0" smtClean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r>
              <a:rPr lang="ru-RU" sz="1600" b="1" dirty="0" smtClean="0"/>
              <a:t/>
            </a:r>
            <a:br>
              <a:rPr lang="ru-RU" sz="1600" b="1" dirty="0" smtClean="0"/>
            </a:br>
            <a:r>
              <a:rPr lang="ru-RU" sz="1600" b="1" dirty="0" smtClean="0"/>
              <a:t>К большому терпенью придет и … </a:t>
            </a:r>
            <a:r>
              <a:rPr lang="ru-RU" sz="1600" b="1" i="1" dirty="0" smtClean="0"/>
              <a:t>( уменье)</a:t>
            </a:r>
            <a:endParaRPr lang="ru-RU" sz="1600" b="1" dirty="0" smtClean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357188" y="214313"/>
            <a:ext cx="8229600" cy="3214687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sz="2800" smtClean="0">
                <a:solidFill>
                  <a:schemeClr val="accent2"/>
                </a:solidFill>
              </a:rPr>
              <a:t>«Моя профессия на ваш взгляд может показаться легкой, но от нее зависит работа целого коллектива. Эта профессия требует постоянного движения и крепких нервов. Не всегда меня знают в лицо, так как чаще встречаются с моей спиной.</a:t>
            </a:r>
            <a:endParaRPr lang="ru-RU" sz="2800" b="1" smtClean="0">
              <a:solidFill>
                <a:srgbClr val="FF0000"/>
              </a:solidFill>
            </a:endParaRPr>
          </a:p>
          <a:p>
            <a:pPr algn="ctr" eaLnBrk="1" hangingPunct="1">
              <a:buFontTx/>
              <a:buNone/>
            </a:pPr>
            <a:endParaRPr lang="ru-RU" sz="2800" b="1" smtClean="0">
              <a:solidFill>
                <a:srgbClr val="FF0000"/>
              </a:solidFill>
            </a:endParaRPr>
          </a:p>
        </p:txBody>
      </p:sp>
      <p:pic>
        <p:nvPicPr>
          <p:cNvPr id="22531" name="Picture 2" descr="http://spb.tis.ru/images/products/original/8/6/8/8681cb8117a1f471693da99df294a85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38" y="3429000"/>
            <a:ext cx="3714750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ОТВЕТ</a:t>
            </a:r>
          </a:p>
        </p:txBody>
      </p:sp>
      <p:sp>
        <p:nvSpPr>
          <p:cNvPr id="2355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eaLnBrk="1" hangingPunct="1"/>
            <a:r>
              <a:rPr lang="ru-RU" sz="7200" smtClean="0">
                <a:solidFill>
                  <a:srgbClr val="FF0000"/>
                </a:solidFill>
              </a:rPr>
              <a:t>ДИРИЖЕР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333375"/>
            <a:ext cx="8229600" cy="5792788"/>
          </a:xfrm>
        </p:spPr>
        <p:txBody>
          <a:bodyPr/>
          <a:lstStyle/>
          <a:p>
            <a:pPr eaLnBrk="1" hangingPunct="1">
              <a:buFontTx/>
              <a:buNone/>
            </a:pPr>
            <a:endParaRPr lang="ru-RU" sz="2800" smtClean="0"/>
          </a:p>
          <a:p>
            <a:pPr algn="ctr" eaLnBrk="1" hangingPunct="1">
              <a:buFontTx/>
              <a:buNone/>
            </a:pPr>
            <a:r>
              <a:rPr lang="ru-RU" sz="2800" b="1" i="1" smtClean="0">
                <a:solidFill>
                  <a:srgbClr val="FF0000"/>
                </a:solidFill>
              </a:rPr>
              <a:t>Назовите профессию, содержание которой полностью меняется, как только она переходит из мужских рук в женские. </a:t>
            </a:r>
          </a:p>
          <a:p>
            <a:pPr eaLnBrk="1" hangingPunct="1">
              <a:buFontTx/>
              <a:buNone/>
            </a:pPr>
            <a:endParaRPr lang="ru-RU" sz="2800" b="1" i="1" smtClean="0">
              <a:solidFill>
                <a:srgbClr val="FF0000"/>
              </a:solidFill>
            </a:endParaRPr>
          </a:p>
          <a:p>
            <a:pPr eaLnBrk="1" hangingPunct="1">
              <a:buFontTx/>
              <a:buNone/>
            </a:pPr>
            <a:endParaRPr lang="ru-RU" sz="2800" b="1" i="1" smtClean="0">
              <a:solidFill>
                <a:srgbClr val="FF0000"/>
              </a:solidFill>
            </a:endParaRPr>
          </a:p>
          <a:p>
            <a:pPr algn="ctr" eaLnBrk="1" hangingPunct="1">
              <a:buFontTx/>
              <a:buNone/>
            </a:pPr>
            <a:r>
              <a:rPr lang="ru-RU" sz="2800" b="1" smtClean="0">
                <a:solidFill>
                  <a:srgbClr val="FF0000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ОТВЕТ</a:t>
            </a:r>
          </a:p>
        </p:txBody>
      </p:sp>
      <p:sp>
        <p:nvSpPr>
          <p:cNvPr id="2560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z="7200" smtClean="0">
                <a:solidFill>
                  <a:srgbClr val="FF0000"/>
                </a:solidFill>
              </a:rPr>
              <a:t>МАШИНИСТ -МАШИНИСТКА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1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49" y="357166"/>
            <a:ext cx="7929618" cy="6143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5.5|2.7|2.4|2.2|2.2|1.7|1.9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82</TotalTime>
  <Words>1150</Words>
  <Application>Microsoft Office PowerPoint</Application>
  <PresentationFormat>Экран (4:3)</PresentationFormat>
  <Paragraphs>256</Paragraphs>
  <Slides>55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55</vt:i4>
      </vt:variant>
    </vt:vector>
  </HeadingPairs>
  <TitlesOfParts>
    <vt:vector size="56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Самые отважные профессии: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Назовите профессию</vt:lpstr>
      <vt:lpstr>ОТВЕТ</vt:lpstr>
      <vt:lpstr>Слайд 37</vt:lpstr>
      <vt:lpstr>Ответ</vt:lpstr>
      <vt:lpstr>Игра «Самая, самая,…» </vt:lpstr>
      <vt:lpstr>Слайд 40</vt:lpstr>
      <vt:lpstr>ПетрI</vt:lpstr>
      <vt:lpstr>Слайд 42</vt:lpstr>
      <vt:lpstr>Ответ</vt:lpstr>
      <vt:lpstr>Слайд 44</vt:lpstr>
      <vt:lpstr>ОТВЕТ</vt:lpstr>
      <vt:lpstr>Слайд 46</vt:lpstr>
      <vt:lpstr>Слайд 47</vt:lpstr>
      <vt:lpstr>ОТВЕТ</vt:lpstr>
      <vt:lpstr>Слайд 49</vt:lpstr>
      <vt:lpstr>ОТВЕТ</vt:lpstr>
      <vt:lpstr>Слайд 51</vt:lpstr>
      <vt:lpstr>ОТВЕТ</vt:lpstr>
      <vt:lpstr>Слайд 53</vt:lpstr>
      <vt:lpstr>ОТВЕТ</vt:lpstr>
      <vt:lpstr>Слайд 55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9</cp:revision>
  <dcterms:created xsi:type="dcterms:W3CDTF">2017-10-08T05:34:56Z</dcterms:created>
  <dcterms:modified xsi:type="dcterms:W3CDTF">2017-10-10T09:22:26Z</dcterms:modified>
</cp:coreProperties>
</file>