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4" r:id="rId2"/>
    <p:sldId id="273" r:id="rId3"/>
    <p:sldId id="272" r:id="rId4"/>
    <p:sldId id="279" r:id="rId5"/>
    <p:sldId id="278" r:id="rId6"/>
    <p:sldId id="277" r:id="rId7"/>
    <p:sldId id="276" r:id="rId8"/>
    <p:sldId id="275" r:id="rId9"/>
    <p:sldId id="271" r:id="rId10"/>
    <p:sldId id="270" r:id="rId11"/>
    <p:sldId id="269" r:id="rId12"/>
    <p:sldId id="266" r:id="rId13"/>
    <p:sldId id="265" r:id="rId14"/>
    <p:sldId id="280" r:id="rId15"/>
    <p:sldId id="286" r:id="rId16"/>
    <p:sldId id="285" r:id="rId17"/>
    <p:sldId id="284" r:id="rId18"/>
    <p:sldId id="264" r:id="rId19"/>
    <p:sldId id="283" r:id="rId20"/>
    <p:sldId id="282" r:id="rId21"/>
    <p:sldId id="281" r:id="rId22"/>
    <p:sldId id="263" r:id="rId23"/>
    <p:sldId id="262" r:id="rId24"/>
    <p:sldId id="261" r:id="rId25"/>
    <p:sldId id="259" r:id="rId26"/>
    <p:sldId id="288" r:id="rId27"/>
    <p:sldId id="287" r:id="rId28"/>
    <p:sldId id="258" r:id="rId29"/>
    <p:sldId id="257" r:id="rId30"/>
    <p:sldId id="289"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Excel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6"/>
    </mc:Choice>
    <mc:Fallback>
      <c:style val="16"/>
    </mc:Fallback>
  </mc:AlternateContent>
  <c:chart>
    <c:title>
      <c:layout/>
      <c:overlay val="0"/>
    </c:title>
    <c:autoTitleDeleted val="0"/>
    <c:plotArea>
      <c:layout/>
      <c:pieChart>
        <c:varyColors val="1"/>
        <c:ser>
          <c:idx val="0"/>
          <c:order val="0"/>
          <c:tx>
            <c:strRef>
              <c:f>Лист1!$B$1</c:f>
              <c:strCache>
                <c:ptCount val="1"/>
                <c:pt idx="0">
                  <c:v>решение</c:v>
                </c:pt>
              </c:strCache>
            </c:strRef>
          </c:tx>
          <c:spPr>
            <a:ln>
              <a:solidFill>
                <a:srgbClr val="002060"/>
              </a:solidFill>
            </a:ln>
          </c:spPr>
          <c:dPt>
            <c:idx val="0"/>
            <c:bubble3D val="0"/>
            <c:spPr>
              <a:solidFill>
                <a:schemeClr val="accent1"/>
              </a:solidFill>
              <a:ln w="15875" cap="flat" cmpd="sng" algn="ctr">
                <a:solidFill>
                  <a:schemeClr val="accent1">
                    <a:shade val="50000"/>
                    <a:shade val="75000"/>
                    <a:satMod val="125000"/>
                    <a:lumMod val="75000"/>
                  </a:schemeClr>
                </a:solidFill>
                <a:prstDash val="solid"/>
              </a:ln>
              <a:effectLst/>
            </c:spPr>
          </c:dPt>
          <c:dPt>
            <c:idx val="1"/>
            <c:bubble3D val="0"/>
            <c:spPr>
              <a:solidFill>
                <a:srgbClr val="FF0000"/>
              </a:solidFill>
              <a:ln w="25400" cap="flat" cmpd="sng" algn="ctr">
                <a:solidFill>
                  <a:schemeClr val="lt1"/>
                </a:solidFill>
                <a:prstDash val="solid"/>
              </a:ln>
              <a:effectLst>
                <a:outerShdw blurRad="63500" dist="50800" dir="5400000" sx="98000" sy="98000" rotWithShape="0">
                  <a:srgbClr val="000000">
                    <a:alpha val="20000"/>
                  </a:srgbClr>
                </a:outerShdw>
              </a:effectLst>
            </c:spPr>
          </c:dPt>
          <c:dPt>
            <c:idx val="3"/>
            <c:bubble3D val="0"/>
            <c:spPr>
              <a:solidFill>
                <a:schemeClr val="accent4"/>
              </a:solidFill>
              <a:ln w="15875" cap="flat" cmpd="sng" algn="ctr">
                <a:solidFill>
                  <a:schemeClr val="accent4">
                    <a:shade val="50000"/>
                    <a:shade val="75000"/>
                    <a:satMod val="125000"/>
                    <a:lumMod val="75000"/>
                  </a:schemeClr>
                </a:solidFill>
                <a:prstDash val="solid"/>
              </a:ln>
              <a:effectLst/>
            </c:spPr>
          </c:dPt>
          <c:cat>
            <c:strRef>
              <c:f>Лист1!$A$2:$A$5</c:f>
              <c:strCache>
                <c:ptCount val="4"/>
                <c:pt idx="0">
                  <c:v>завтрак</c:v>
                </c:pt>
                <c:pt idx="1">
                  <c:v>полдник</c:v>
                </c:pt>
                <c:pt idx="2">
                  <c:v>обед</c:v>
                </c:pt>
                <c:pt idx="3">
                  <c:v>ужин</c:v>
                </c:pt>
              </c:strCache>
            </c:strRef>
          </c:cat>
          <c:val>
            <c:numRef>
              <c:f>Лист1!$B$2:$B$5</c:f>
              <c:numCache>
                <c:formatCode>General</c:formatCode>
                <c:ptCount val="4"/>
                <c:pt idx="0">
                  <c:v>25</c:v>
                </c:pt>
                <c:pt idx="1">
                  <c:v>15</c:v>
                </c:pt>
                <c:pt idx="2">
                  <c:v>40</c:v>
                </c:pt>
                <c:pt idx="3">
                  <c:v>20</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a:solidFill>
                <a:schemeClr val="tx1"/>
              </a:solidFill>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35"/>
    </mc:Choice>
    <mc:Fallback>
      <c:style val="35"/>
    </mc:Fallback>
  </mc:AlternateContent>
  <c:chart>
    <c:title>
      <c:layout/>
      <c:overlay val="0"/>
    </c:title>
    <c:autoTitleDeleted val="0"/>
    <c:plotArea>
      <c:layout/>
      <c:barChart>
        <c:barDir val="col"/>
        <c:grouping val="clustered"/>
        <c:varyColors val="0"/>
        <c:ser>
          <c:idx val="0"/>
          <c:order val="0"/>
          <c:tx>
            <c:strRef>
              <c:f>Лист1!$B$1</c:f>
              <c:strCache>
                <c:ptCount val="1"/>
                <c:pt idx="0">
                  <c:v>высота сосны</c:v>
                </c:pt>
              </c:strCache>
            </c:strRef>
          </c:tx>
          <c:invertIfNegative val="0"/>
          <c:cat>
            <c:numRef>
              <c:f>Лист1!$A$2:$A$11</c:f>
              <c:numCache>
                <c:formatCode>General</c:formatCode>
                <c:ptCount val="10"/>
                <c:pt idx="0">
                  <c:v>0</c:v>
                </c:pt>
                <c:pt idx="1">
                  <c:v>10</c:v>
                </c:pt>
                <c:pt idx="2">
                  <c:v>20</c:v>
                </c:pt>
                <c:pt idx="3">
                  <c:v>30</c:v>
                </c:pt>
                <c:pt idx="4">
                  <c:v>40</c:v>
                </c:pt>
                <c:pt idx="5">
                  <c:v>50</c:v>
                </c:pt>
                <c:pt idx="6">
                  <c:v>60</c:v>
                </c:pt>
                <c:pt idx="7">
                  <c:v>70</c:v>
                </c:pt>
                <c:pt idx="8">
                  <c:v>80</c:v>
                </c:pt>
                <c:pt idx="9">
                  <c:v>90</c:v>
                </c:pt>
              </c:numCache>
            </c:numRef>
          </c:cat>
          <c:val>
            <c:numRef>
              <c:f>Лист1!$B$2:$B$11</c:f>
              <c:numCache>
                <c:formatCode>General</c:formatCode>
                <c:ptCount val="10"/>
                <c:pt idx="0">
                  <c:v>0</c:v>
                </c:pt>
                <c:pt idx="1">
                  <c:v>3</c:v>
                </c:pt>
                <c:pt idx="2">
                  <c:v>6</c:v>
                </c:pt>
                <c:pt idx="3">
                  <c:v>9</c:v>
                </c:pt>
                <c:pt idx="4">
                  <c:v>12</c:v>
                </c:pt>
                <c:pt idx="5">
                  <c:v>14</c:v>
                </c:pt>
                <c:pt idx="6">
                  <c:v>17</c:v>
                </c:pt>
                <c:pt idx="7">
                  <c:v>19</c:v>
                </c:pt>
                <c:pt idx="8">
                  <c:v>21</c:v>
                </c:pt>
                <c:pt idx="9">
                  <c:v>24</c:v>
                </c:pt>
              </c:numCache>
            </c:numRef>
          </c:val>
        </c:ser>
        <c:dLbls>
          <c:showLegendKey val="0"/>
          <c:showVal val="0"/>
          <c:showCatName val="0"/>
          <c:showSerName val="0"/>
          <c:showPercent val="0"/>
          <c:showBubbleSize val="0"/>
        </c:dLbls>
        <c:gapWidth val="150"/>
        <c:axId val="40343424"/>
        <c:axId val="40344960"/>
      </c:barChart>
      <c:catAx>
        <c:axId val="40343424"/>
        <c:scaling>
          <c:orientation val="minMax"/>
        </c:scaling>
        <c:delete val="0"/>
        <c:axPos val="b"/>
        <c:numFmt formatCode="General" sourceLinked="1"/>
        <c:majorTickMark val="out"/>
        <c:minorTickMark val="none"/>
        <c:tickLblPos val="nextTo"/>
        <c:crossAx val="40344960"/>
        <c:crosses val="autoZero"/>
        <c:auto val="1"/>
        <c:lblAlgn val="ctr"/>
        <c:lblOffset val="100"/>
        <c:noMultiLvlLbl val="0"/>
      </c:catAx>
      <c:valAx>
        <c:axId val="40344960"/>
        <c:scaling>
          <c:orientation val="minMax"/>
        </c:scaling>
        <c:delete val="0"/>
        <c:axPos val="l"/>
        <c:majorGridlines/>
        <c:numFmt formatCode="General" sourceLinked="1"/>
        <c:majorTickMark val="out"/>
        <c:minorTickMark val="none"/>
        <c:tickLblPos val="nextTo"/>
        <c:crossAx val="40343424"/>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lineChart>
        <c:grouping val="standard"/>
        <c:varyColors val="0"/>
        <c:ser>
          <c:idx val="0"/>
          <c:order val="0"/>
          <c:tx>
            <c:strRef>
              <c:f>Лист1!$B$1</c:f>
              <c:strCache>
                <c:ptCount val="1"/>
                <c:pt idx="0">
                  <c:v>график</c:v>
                </c:pt>
              </c:strCache>
            </c:strRef>
          </c:tx>
          <c:cat>
            <c:strRef>
              <c:f>Лист1!$A$2:$A$5</c:f>
              <c:strCache>
                <c:ptCount val="4"/>
                <c:pt idx="0">
                  <c:v>100м</c:v>
                </c:pt>
                <c:pt idx="1">
                  <c:v>400м</c:v>
                </c:pt>
                <c:pt idx="2">
                  <c:v>1000м</c:v>
                </c:pt>
                <c:pt idx="3">
                  <c:v>3000м</c:v>
                </c:pt>
              </c:strCache>
            </c:strRef>
          </c:cat>
          <c:val>
            <c:numRef>
              <c:f>Лист1!$B$2:$B$5</c:f>
              <c:numCache>
                <c:formatCode>0%</c:formatCode>
                <c:ptCount val="4"/>
                <c:pt idx="0">
                  <c:v>0.65</c:v>
                </c:pt>
                <c:pt idx="1">
                  <c:v>0.38</c:v>
                </c:pt>
                <c:pt idx="2">
                  <c:v>0.25</c:v>
                </c:pt>
                <c:pt idx="3">
                  <c:v>0.05</c:v>
                </c:pt>
              </c:numCache>
            </c:numRef>
          </c:val>
          <c:smooth val="0"/>
        </c:ser>
        <c:dLbls>
          <c:showLegendKey val="0"/>
          <c:showVal val="0"/>
          <c:showCatName val="0"/>
          <c:showSerName val="0"/>
          <c:showPercent val="0"/>
          <c:showBubbleSize val="0"/>
        </c:dLbls>
        <c:marker val="1"/>
        <c:smooth val="0"/>
        <c:axId val="46101632"/>
        <c:axId val="46103168"/>
      </c:lineChart>
      <c:catAx>
        <c:axId val="46101632"/>
        <c:scaling>
          <c:orientation val="minMax"/>
        </c:scaling>
        <c:delete val="0"/>
        <c:axPos val="b"/>
        <c:numFmt formatCode="General" sourceLinked="1"/>
        <c:majorTickMark val="out"/>
        <c:minorTickMark val="none"/>
        <c:tickLblPos val="nextTo"/>
        <c:crossAx val="46103168"/>
        <c:crosses val="autoZero"/>
        <c:auto val="1"/>
        <c:lblAlgn val="ctr"/>
        <c:lblOffset val="100"/>
        <c:noMultiLvlLbl val="0"/>
      </c:catAx>
      <c:valAx>
        <c:axId val="46103168"/>
        <c:scaling>
          <c:orientation val="minMax"/>
        </c:scaling>
        <c:delete val="0"/>
        <c:axPos val="l"/>
        <c:majorGridlines/>
        <c:numFmt formatCode="0%" sourceLinked="1"/>
        <c:majorTickMark val="out"/>
        <c:minorTickMark val="none"/>
        <c:tickLblPos val="nextTo"/>
        <c:crossAx val="46101632"/>
        <c:crosses val="autoZero"/>
        <c:crossBetween val="between"/>
      </c:valAx>
    </c:plotArea>
    <c:legend>
      <c:legendPos val="r"/>
      <c:layout/>
      <c:overlay val="0"/>
    </c:legend>
    <c:plotVisOnly val="1"/>
    <c:dispBlanksAs val="gap"/>
    <c:showDLblsOverMax val="0"/>
  </c:chart>
  <c:spPr>
    <a:solidFill>
      <a:schemeClr val="bg1"/>
    </a:solidFill>
  </c:spPr>
  <c:txPr>
    <a:bodyPr/>
    <a:lstStyle/>
    <a:p>
      <a:pPr>
        <a:defRPr sz="1800"/>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9.7910070177387704E-2"/>
          <c:y val="9.3373184633231965E-2"/>
          <c:w val="0.74357999574121392"/>
          <c:h val="0.60031443534697693"/>
        </c:manualLayout>
      </c:layout>
      <c:barChart>
        <c:barDir val="col"/>
        <c:grouping val="clustered"/>
        <c:varyColors val="0"/>
        <c:ser>
          <c:idx val="0"/>
          <c:order val="0"/>
          <c:tx>
            <c:strRef>
              <c:f>Лист1!$B$1</c:f>
              <c:strCache>
                <c:ptCount val="1"/>
                <c:pt idx="0">
                  <c:v>сельские советы</c:v>
                </c:pt>
              </c:strCache>
            </c:strRef>
          </c:tx>
          <c:spPr>
            <a:gradFill rotWithShape="1">
              <a:gsLst>
                <a:gs pos="0">
                  <a:schemeClr val="accent6">
                    <a:lumMod val="95000"/>
                  </a:schemeClr>
                </a:gs>
                <a:gs pos="100000">
                  <a:schemeClr val="accent6">
                    <a:shade val="82000"/>
                    <a:satMod val="125000"/>
                    <a:lumMod val="74000"/>
                  </a:schemeClr>
                </a:gs>
              </a:gsLst>
              <a:lin ang="5400000" scaled="0"/>
            </a:gradFill>
            <a:ln w="9525" cap="flat" cmpd="sng" algn="ctr">
              <a:solidFill>
                <a:schemeClr val="accent6"/>
              </a:solidFill>
              <a:prstDash val="solid"/>
            </a:ln>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c:spPr>
          <c:invertIfNegative val="0"/>
          <c:cat>
            <c:strRef>
              <c:f>Лист1!$A$2:$A$14</c:f>
              <c:strCache>
                <c:ptCount val="13"/>
                <c:pt idx="0">
                  <c:v>Атаршинский</c:v>
                </c:pt>
                <c:pt idx="1">
                  <c:v>Белянковский</c:v>
                </c:pt>
                <c:pt idx="2">
                  <c:v>Емашинский</c:v>
                </c:pt>
                <c:pt idx="3">
                  <c:v>Яныбаевский</c:v>
                </c:pt>
                <c:pt idx="4">
                  <c:v>Карлыхановский</c:v>
                </c:pt>
                <c:pt idx="5">
                  <c:v>Майгазинский</c:v>
                </c:pt>
                <c:pt idx="6">
                  <c:v>Нижнеискушинский</c:v>
                </c:pt>
                <c:pt idx="7">
                  <c:v>Новобелокатайский</c:v>
                </c:pt>
                <c:pt idx="8">
                  <c:v>Ногушинский</c:v>
                </c:pt>
                <c:pt idx="9">
                  <c:v>Старобелокатайский</c:v>
                </c:pt>
                <c:pt idx="10">
                  <c:v>Тардавский</c:v>
                </c:pt>
                <c:pt idx="11">
                  <c:v>Ургалинский</c:v>
                </c:pt>
                <c:pt idx="12">
                  <c:v>Утяшевский</c:v>
                </c:pt>
              </c:strCache>
            </c:strRef>
          </c:cat>
          <c:val>
            <c:numRef>
              <c:f>Лист1!$B$2:$B$14</c:f>
              <c:numCache>
                <c:formatCode>General</c:formatCode>
                <c:ptCount val="13"/>
                <c:pt idx="0">
                  <c:v>163</c:v>
                </c:pt>
                <c:pt idx="1">
                  <c:v>179</c:v>
                </c:pt>
                <c:pt idx="2">
                  <c:v>110</c:v>
                </c:pt>
                <c:pt idx="3">
                  <c:v>125</c:v>
                </c:pt>
                <c:pt idx="4">
                  <c:v>141</c:v>
                </c:pt>
                <c:pt idx="5">
                  <c:v>365</c:v>
                </c:pt>
                <c:pt idx="6">
                  <c:v>109</c:v>
                </c:pt>
                <c:pt idx="7">
                  <c:v>136</c:v>
                </c:pt>
                <c:pt idx="8">
                  <c:v>85</c:v>
                </c:pt>
                <c:pt idx="9">
                  <c:v>174</c:v>
                </c:pt>
                <c:pt idx="10">
                  <c:v>94</c:v>
                </c:pt>
                <c:pt idx="11">
                  <c:v>219</c:v>
                </c:pt>
                <c:pt idx="12">
                  <c:v>124</c:v>
                </c:pt>
              </c:numCache>
            </c:numRef>
          </c:val>
        </c:ser>
        <c:dLbls>
          <c:showLegendKey val="0"/>
          <c:showVal val="0"/>
          <c:showCatName val="0"/>
          <c:showSerName val="0"/>
          <c:showPercent val="0"/>
          <c:showBubbleSize val="0"/>
        </c:dLbls>
        <c:gapWidth val="150"/>
        <c:axId val="42509440"/>
        <c:axId val="42514304"/>
      </c:barChart>
      <c:catAx>
        <c:axId val="42509440"/>
        <c:scaling>
          <c:orientation val="minMax"/>
        </c:scaling>
        <c:delete val="0"/>
        <c:axPos val="b"/>
        <c:majorTickMark val="out"/>
        <c:minorTickMark val="none"/>
        <c:tickLblPos val="nextTo"/>
        <c:crossAx val="42514304"/>
        <c:crosses val="autoZero"/>
        <c:auto val="1"/>
        <c:lblAlgn val="ctr"/>
        <c:lblOffset val="100"/>
        <c:noMultiLvlLbl val="0"/>
      </c:catAx>
      <c:valAx>
        <c:axId val="42514304"/>
        <c:scaling>
          <c:orientation val="minMax"/>
        </c:scaling>
        <c:delete val="0"/>
        <c:axPos val="l"/>
        <c:majorGridlines/>
        <c:numFmt formatCode="General" sourceLinked="1"/>
        <c:majorTickMark val="out"/>
        <c:minorTickMark val="none"/>
        <c:tickLblPos val="nextTo"/>
        <c:crossAx val="42509440"/>
        <c:crosses val="autoZero"/>
        <c:crossBetween val="between"/>
      </c:valAx>
    </c:plotArea>
    <c:legend>
      <c:legendPos val="r"/>
      <c:layout>
        <c:manualLayout>
          <c:xMode val="edge"/>
          <c:yMode val="edge"/>
          <c:x val="0.82382177443247062"/>
          <c:y val="0.50757667752678648"/>
          <c:w val="0.16735976095248675"/>
          <c:h val="0.13266856008247147"/>
        </c:manualLayout>
      </c:layout>
      <c:overlay val="0"/>
    </c:legend>
    <c:plotVisOnly val="1"/>
    <c:dispBlanksAs val="gap"/>
    <c:showDLblsOverMax val="0"/>
  </c:chart>
  <c:txPr>
    <a:bodyPr/>
    <a:lstStyle/>
    <a:p>
      <a:pPr>
        <a:defRPr sz="1800"/>
      </a:pPr>
      <a:endParaRPr lang="ru-RU"/>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D086751-5A54-449E-8977-A0E4E617192A}" type="datetimeFigureOut">
              <a:rPr lang="ru-RU" smtClean="0"/>
              <a:t>07.10.2013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B3297FD-1B16-4135-A989-ECB5928A69B6}"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D086751-5A54-449E-8977-A0E4E617192A}" type="datetimeFigureOut">
              <a:rPr lang="ru-RU" smtClean="0"/>
              <a:t>07.10.2013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B3297FD-1B16-4135-A989-ECB5928A69B6}"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D086751-5A54-449E-8977-A0E4E617192A}" type="datetimeFigureOut">
              <a:rPr lang="ru-RU" smtClean="0"/>
              <a:t>07.10.2013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B3297FD-1B16-4135-A989-ECB5928A69B6}"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D086751-5A54-449E-8977-A0E4E617192A}" type="datetimeFigureOut">
              <a:rPr lang="ru-RU" smtClean="0"/>
              <a:t>07.10.2013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B3297FD-1B16-4135-A989-ECB5928A69B6}"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D086751-5A54-449E-8977-A0E4E617192A}" type="datetimeFigureOut">
              <a:rPr lang="ru-RU" smtClean="0"/>
              <a:t>07.10.2013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B3297FD-1B16-4135-A989-ECB5928A69B6}"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D086751-5A54-449E-8977-A0E4E617192A}" type="datetimeFigureOut">
              <a:rPr lang="ru-RU" smtClean="0"/>
              <a:t>07.10.2013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B3297FD-1B16-4135-A989-ECB5928A69B6}"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086751-5A54-449E-8977-A0E4E617192A}" type="datetimeFigureOut">
              <a:rPr lang="ru-RU" smtClean="0"/>
              <a:t>07.10.2013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B3297FD-1B16-4135-A989-ECB5928A69B6}"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D086751-5A54-449E-8977-A0E4E617192A}" type="datetimeFigureOut">
              <a:rPr lang="ru-RU" smtClean="0"/>
              <a:t>07.10.2013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B3297FD-1B16-4135-A989-ECB5928A69B6}"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D086751-5A54-449E-8977-A0E4E617192A}" type="datetimeFigureOut">
              <a:rPr lang="ru-RU" smtClean="0"/>
              <a:t>07.10.2013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B3297FD-1B16-4135-A989-ECB5928A69B6}"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3D086751-5A54-449E-8977-A0E4E617192A}" type="datetimeFigureOut">
              <a:rPr lang="ru-RU" smtClean="0"/>
              <a:t>07.10.2013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B3297FD-1B16-4135-A989-ECB5928A69B6}"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D086751-5A54-449E-8977-A0E4E617192A}" type="datetimeFigureOut">
              <a:rPr lang="ru-RU" smtClean="0"/>
              <a:t>07.10.2013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B3297FD-1B16-4135-A989-ECB5928A69B6}"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3D086751-5A54-449E-8977-A0E4E617192A}" type="datetimeFigureOut">
              <a:rPr lang="ru-RU" smtClean="0"/>
              <a:t>07.10.2013</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1B3297FD-1B16-4135-A989-ECB5928A69B6}"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lstStyle/>
          <a:p>
            <a:r>
              <a:rPr lang="ru-RU" dirty="0" smtClean="0"/>
              <a:t> </a:t>
            </a:r>
          </a:p>
          <a:p>
            <a:r>
              <a:rPr lang="ru-RU" sz="6000" dirty="0" smtClean="0">
                <a:solidFill>
                  <a:schemeClr val="tx1">
                    <a:lumMod val="95000"/>
                    <a:lumOff val="5000"/>
                  </a:schemeClr>
                </a:solidFill>
              </a:rPr>
              <a:t>Использование  задач с</a:t>
            </a:r>
          </a:p>
          <a:p>
            <a:r>
              <a:rPr lang="ru-RU" sz="6000" dirty="0" smtClean="0">
                <a:solidFill>
                  <a:schemeClr val="tx1">
                    <a:lumMod val="95000"/>
                    <a:lumOff val="5000"/>
                  </a:schemeClr>
                </a:solidFill>
              </a:rPr>
              <a:t> </a:t>
            </a:r>
            <a:r>
              <a:rPr lang="ru-RU" sz="6000" dirty="0">
                <a:solidFill>
                  <a:schemeClr val="tx1">
                    <a:lumMod val="95000"/>
                    <a:lumOff val="5000"/>
                  </a:schemeClr>
                </a:solidFill>
              </a:rPr>
              <a:t>экологическим </a:t>
            </a:r>
            <a:endParaRPr lang="ru-RU" sz="6000" dirty="0" smtClean="0">
              <a:solidFill>
                <a:schemeClr val="tx1">
                  <a:lumMod val="95000"/>
                  <a:lumOff val="5000"/>
                </a:schemeClr>
              </a:solidFill>
            </a:endParaRPr>
          </a:p>
          <a:p>
            <a:r>
              <a:rPr lang="ru-RU" sz="6000" dirty="0" smtClean="0">
                <a:solidFill>
                  <a:schemeClr val="tx1">
                    <a:lumMod val="95000"/>
                    <a:lumOff val="5000"/>
                  </a:schemeClr>
                </a:solidFill>
              </a:rPr>
              <a:t>содержанием </a:t>
            </a:r>
            <a:r>
              <a:rPr lang="ru-RU" sz="6000" dirty="0">
                <a:solidFill>
                  <a:schemeClr val="tx1">
                    <a:lumMod val="95000"/>
                    <a:lumOff val="5000"/>
                  </a:schemeClr>
                </a:solidFill>
              </a:rPr>
              <a:t>на уроках </a:t>
            </a:r>
            <a:endParaRPr lang="ru-RU" sz="6000" dirty="0" smtClean="0">
              <a:solidFill>
                <a:schemeClr val="tx1">
                  <a:lumMod val="95000"/>
                  <a:lumOff val="5000"/>
                </a:schemeClr>
              </a:solidFill>
            </a:endParaRPr>
          </a:p>
          <a:p>
            <a:r>
              <a:rPr lang="ru-RU" sz="6000" dirty="0" smtClean="0">
                <a:solidFill>
                  <a:schemeClr val="tx1">
                    <a:lumMod val="95000"/>
                    <a:lumOff val="5000"/>
                  </a:schemeClr>
                </a:solidFill>
              </a:rPr>
              <a:t>математики</a:t>
            </a:r>
            <a:endParaRPr lang="ru-RU" sz="6000" dirty="0">
              <a:solidFill>
                <a:schemeClr val="tx1">
                  <a:lumMod val="95000"/>
                  <a:lumOff val="5000"/>
                </a:schemeClr>
              </a:solidFill>
            </a:endParaRPr>
          </a:p>
        </p:txBody>
      </p:sp>
    </p:spTree>
    <p:extLst>
      <p:ext uri="{BB962C8B-B14F-4D97-AF65-F5344CB8AC3E}">
        <p14:creationId xmlns:p14="http://schemas.microsoft.com/office/powerpoint/2010/main" val="31671602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blipFill>
            <a:blip r:embed="rId2"/>
            <a:tile tx="0" ty="0" sx="100000" sy="100000" flip="none" algn="tl"/>
          </a:blipFill>
        </p:spPr>
        <p:style>
          <a:lnRef idx="1">
            <a:schemeClr val="accent3"/>
          </a:lnRef>
          <a:fillRef idx="3">
            <a:schemeClr val="accent3"/>
          </a:fillRef>
          <a:effectRef idx="2">
            <a:schemeClr val="accent3"/>
          </a:effectRef>
          <a:fontRef idx="minor">
            <a:schemeClr val="lt1"/>
          </a:fontRef>
        </p:style>
        <p:txBody>
          <a:bodyPr>
            <a:normAutofit/>
          </a:bodyPr>
          <a:lstStyle/>
          <a:p>
            <a:r>
              <a:rPr lang="ru-RU" sz="3200" dirty="0" smtClean="0">
                <a:solidFill>
                  <a:schemeClr val="tx1">
                    <a:lumMod val="95000"/>
                    <a:lumOff val="5000"/>
                  </a:schemeClr>
                </a:solidFill>
              </a:rPr>
              <a:t>1.На </a:t>
            </a:r>
            <a:r>
              <a:rPr lang="ru-RU" sz="3200" dirty="0">
                <a:solidFill>
                  <a:schemeClr val="tx1">
                    <a:lumMod val="95000"/>
                    <a:lumOff val="5000"/>
                  </a:schemeClr>
                </a:solidFill>
              </a:rPr>
              <a:t>овощную базу привезли 5т яблок, груш – в 20 раз больше, а арбузов – на 380т больше, чем груш. На сколько меньше привезли на базу яблок, чем арбузов?</a:t>
            </a:r>
          </a:p>
          <a:p>
            <a:endParaRPr lang="ru-RU" sz="3200" dirty="0" smtClean="0">
              <a:solidFill>
                <a:schemeClr val="tx1">
                  <a:lumMod val="95000"/>
                  <a:lumOff val="5000"/>
                </a:schemeClr>
              </a:solidFill>
            </a:endParaRPr>
          </a:p>
          <a:p>
            <a:r>
              <a:rPr lang="ru-RU" sz="3200" dirty="0" smtClean="0">
                <a:solidFill>
                  <a:schemeClr val="tx1">
                    <a:lumMod val="95000"/>
                    <a:lumOff val="5000"/>
                  </a:schemeClr>
                </a:solidFill>
              </a:rPr>
              <a:t>2</a:t>
            </a:r>
            <a:r>
              <a:rPr lang="ru-RU" sz="3200" dirty="0">
                <a:solidFill>
                  <a:schemeClr val="tx1">
                    <a:lumMod val="95000"/>
                    <a:lumOff val="5000"/>
                  </a:schemeClr>
                </a:solidFill>
              </a:rPr>
              <a:t>. Бумажный стаканчик в нашем климате в почве разлагается 5 лет, консервная банка – в 20раз дольше, а пластиковая бутылка -  на 380 лет дольше, чем консервная банка. На сколько лет раньше разложится бумажный стаканчик, чем пластиковая бутылка?</a:t>
            </a:r>
          </a:p>
          <a:p>
            <a:endParaRPr lang="ru-RU" sz="3200" dirty="0">
              <a:solidFill>
                <a:schemeClr val="tx1">
                  <a:lumMod val="95000"/>
                  <a:lumOff val="5000"/>
                </a:schemeClr>
              </a:solidFill>
            </a:endParaRPr>
          </a:p>
        </p:txBody>
      </p:sp>
    </p:spTree>
    <p:extLst>
      <p:ext uri="{BB962C8B-B14F-4D97-AF65-F5344CB8AC3E}">
        <p14:creationId xmlns:p14="http://schemas.microsoft.com/office/powerpoint/2010/main" val="24001358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solidFill>
            <a:srgbClr val="7030A0"/>
          </a:solidFill>
        </p:spPr>
        <p:txBody>
          <a:bodyPr/>
          <a:lstStyle/>
          <a:p>
            <a:endParaRPr lang="ru-RU" dirty="0">
              <a:solidFill>
                <a:schemeClr val="tx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119615579"/>
              </p:ext>
            </p:extLst>
          </p:nvPr>
        </p:nvGraphicFramePr>
        <p:xfrm>
          <a:off x="467544" y="260648"/>
          <a:ext cx="8280921" cy="6120680"/>
        </p:xfrm>
        <a:graphic>
          <a:graphicData uri="http://schemas.openxmlformats.org/drawingml/2006/table">
            <a:tbl>
              <a:tblPr firstRow="1" bandRow="1">
                <a:tableStyleId>{93296810-A885-4BE3-A3E7-6D5BEEA58F35}</a:tableStyleId>
              </a:tblPr>
              <a:tblGrid>
                <a:gridCol w="2760307"/>
                <a:gridCol w="2760307"/>
                <a:gridCol w="2760307"/>
              </a:tblGrid>
              <a:tr h="765085">
                <a:tc>
                  <a:txBody>
                    <a:bodyPr/>
                    <a:lstStyle/>
                    <a:p>
                      <a:r>
                        <a:rPr lang="ru-RU" dirty="0" smtClean="0"/>
                        <a:t>Учебники математики,</a:t>
                      </a:r>
                      <a:r>
                        <a:rPr lang="ru-RU" baseline="0" dirty="0" smtClean="0"/>
                        <a:t> алгебры, автор</a:t>
                      </a:r>
                      <a:endParaRPr lang="ru-RU" dirty="0"/>
                    </a:p>
                  </a:txBody>
                  <a:tcPr/>
                </a:tc>
                <a:tc>
                  <a:txBody>
                    <a:bodyPr/>
                    <a:lstStyle/>
                    <a:p>
                      <a:pPr algn="ctr"/>
                      <a:r>
                        <a:rPr lang="ru-RU" dirty="0" smtClean="0"/>
                        <a:t>количество</a:t>
                      </a:r>
                      <a:endParaRPr lang="ru-RU" dirty="0"/>
                    </a:p>
                  </a:txBody>
                  <a:tcPr/>
                </a:tc>
                <a:tc>
                  <a:txBody>
                    <a:bodyPr/>
                    <a:lstStyle/>
                    <a:p>
                      <a:pPr algn="ctr"/>
                      <a:r>
                        <a:rPr lang="ru-RU" dirty="0" smtClean="0"/>
                        <a:t>%</a:t>
                      </a:r>
                      <a:endParaRPr lang="ru-RU" dirty="0"/>
                    </a:p>
                  </a:txBody>
                  <a:tcPr/>
                </a:tc>
              </a:tr>
              <a:tr h="765085">
                <a:tc>
                  <a:txBody>
                    <a:bodyPr/>
                    <a:lstStyle/>
                    <a:p>
                      <a:r>
                        <a:rPr lang="ru-RU" dirty="0" smtClean="0"/>
                        <a:t>5 класс, </a:t>
                      </a:r>
                      <a:r>
                        <a:rPr lang="ru-RU" dirty="0" err="1" smtClean="0"/>
                        <a:t>Н.Я.Виленкин</a:t>
                      </a:r>
                      <a:endParaRPr lang="ru-RU" dirty="0"/>
                    </a:p>
                  </a:txBody>
                  <a:tcPr/>
                </a:tc>
                <a:tc>
                  <a:txBody>
                    <a:bodyPr/>
                    <a:lstStyle/>
                    <a:p>
                      <a:pPr algn="ctr"/>
                      <a:r>
                        <a:rPr lang="ru-RU" dirty="0" smtClean="0"/>
                        <a:t>17</a:t>
                      </a:r>
                      <a:endParaRPr lang="ru-RU" dirty="0"/>
                    </a:p>
                  </a:txBody>
                  <a:tcPr/>
                </a:tc>
                <a:tc>
                  <a:txBody>
                    <a:bodyPr/>
                    <a:lstStyle/>
                    <a:p>
                      <a:pPr algn="ctr"/>
                      <a:r>
                        <a:rPr lang="ru-RU" dirty="0" smtClean="0"/>
                        <a:t>0,7</a:t>
                      </a:r>
                      <a:endParaRPr lang="ru-RU" dirty="0"/>
                    </a:p>
                  </a:txBody>
                  <a:tcPr/>
                </a:tc>
              </a:tr>
              <a:tr h="765085">
                <a:tc>
                  <a:txBody>
                    <a:bodyPr/>
                    <a:lstStyle/>
                    <a:p>
                      <a:r>
                        <a:rPr lang="ru-RU" dirty="0" smtClean="0"/>
                        <a:t>5 класс, </a:t>
                      </a:r>
                      <a:r>
                        <a:rPr lang="ru-RU" dirty="0" err="1" smtClean="0"/>
                        <a:t>А.Г.Мордкович</a:t>
                      </a:r>
                      <a:endParaRPr lang="ru-RU" dirty="0"/>
                    </a:p>
                  </a:txBody>
                  <a:tcPr/>
                </a:tc>
                <a:tc>
                  <a:txBody>
                    <a:bodyPr/>
                    <a:lstStyle/>
                    <a:p>
                      <a:pPr algn="ctr"/>
                      <a:r>
                        <a:rPr lang="ru-RU" dirty="0" smtClean="0"/>
                        <a:t>18</a:t>
                      </a:r>
                      <a:endParaRPr lang="ru-RU" dirty="0"/>
                    </a:p>
                  </a:txBody>
                  <a:tcPr/>
                </a:tc>
                <a:tc>
                  <a:txBody>
                    <a:bodyPr/>
                    <a:lstStyle/>
                    <a:p>
                      <a:pPr algn="ctr"/>
                      <a:r>
                        <a:rPr lang="ru-RU" dirty="0" smtClean="0"/>
                        <a:t>1,5</a:t>
                      </a:r>
                      <a:endParaRPr lang="ru-RU" dirty="0"/>
                    </a:p>
                  </a:txBody>
                  <a:tcPr/>
                </a:tc>
              </a:tr>
              <a:tr h="765085">
                <a:tc>
                  <a:txBody>
                    <a:bodyPr/>
                    <a:lstStyle/>
                    <a:p>
                      <a:r>
                        <a:rPr lang="ru-RU" dirty="0" smtClean="0"/>
                        <a:t>6 класс, </a:t>
                      </a:r>
                      <a:r>
                        <a:rPr lang="ru-RU" dirty="0" err="1" smtClean="0"/>
                        <a:t>Н.Я.Виленкин</a:t>
                      </a:r>
                      <a:endParaRPr lang="ru-RU" dirty="0"/>
                    </a:p>
                  </a:txBody>
                  <a:tcPr/>
                </a:tc>
                <a:tc>
                  <a:txBody>
                    <a:bodyPr/>
                    <a:lstStyle/>
                    <a:p>
                      <a:pPr algn="ctr"/>
                      <a:r>
                        <a:rPr lang="ru-RU" dirty="0" smtClean="0"/>
                        <a:t>23</a:t>
                      </a:r>
                      <a:endParaRPr lang="ru-RU" dirty="0"/>
                    </a:p>
                  </a:txBody>
                  <a:tcPr/>
                </a:tc>
                <a:tc>
                  <a:txBody>
                    <a:bodyPr/>
                    <a:lstStyle/>
                    <a:p>
                      <a:pPr algn="ctr"/>
                      <a:r>
                        <a:rPr lang="ru-RU" dirty="0" smtClean="0"/>
                        <a:t>1,3</a:t>
                      </a:r>
                      <a:endParaRPr lang="ru-RU" dirty="0"/>
                    </a:p>
                  </a:txBody>
                  <a:tcPr/>
                </a:tc>
              </a:tr>
              <a:tr h="765085">
                <a:tc>
                  <a:txBody>
                    <a:bodyPr/>
                    <a:lstStyle/>
                    <a:p>
                      <a:r>
                        <a:rPr lang="ru-RU" dirty="0" smtClean="0"/>
                        <a:t>6 класс, </a:t>
                      </a:r>
                      <a:r>
                        <a:rPr lang="ru-RU" dirty="0" err="1" smtClean="0"/>
                        <a:t>А.Г.Мордкович</a:t>
                      </a:r>
                      <a:endParaRPr lang="ru-RU" dirty="0"/>
                    </a:p>
                  </a:txBody>
                  <a:tcPr/>
                </a:tc>
                <a:tc>
                  <a:txBody>
                    <a:bodyPr/>
                    <a:lstStyle/>
                    <a:p>
                      <a:pPr algn="ctr"/>
                      <a:r>
                        <a:rPr lang="ru-RU" dirty="0" smtClean="0"/>
                        <a:t>15</a:t>
                      </a:r>
                      <a:endParaRPr lang="ru-RU" dirty="0"/>
                    </a:p>
                  </a:txBody>
                  <a:tcPr/>
                </a:tc>
                <a:tc>
                  <a:txBody>
                    <a:bodyPr/>
                    <a:lstStyle/>
                    <a:p>
                      <a:pPr algn="ctr"/>
                      <a:r>
                        <a:rPr lang="ru-RU" dirty="0" smtClean="0"/>
                        <a:t>1,2</a:t>
                      </a:r>
                      <a:endParaRPr lang="ru-RU" dirty="0"/>
                    </a:p>
                  </a:txBody>
                  <a:tcPr/>
                </a:tc>
              </a:tr>
              <a:tr h="765085">
                <a:tc>
                  <a:txBody>
                    <a:bodyPr/>
                    <a:lstStyle/>
                    <a:p>
                      <a:r>
                        <a:rPr lang="ru-RU" dirty="0" smtClean="0"/>
                        <a:t>7 класс, </a:t>
                      </a:r>
                      <a:r>
                        <a:rPr lang="ru-RU" dirty="0" err="1" smtClean="0"/>
                        <a:t>А.Г.Мордкович</a:t>
                      </a:r>
                      <a:endParaRPr lang="ru-RU" dirty="0"/>
                    </a:p>
                  </a:txBody>
                  <a:tcPr/>
                </a:tc>
                <a:tc>
                  <a:txBody>
                    <a:bodyPr/>
                    <a:lstStyle/>
                    <a:p>
                      <a:pPr algn="ctr"/>
                      <a:r>
                        <a:rPr lang="ru-RU" dirty="0" smtClean="0"/>
                        <a:t>0</a:t>
                      </a:r>
                      <a:endParaRPr lang="ru-RU" dirty="0"/>
                    </a:p>
                  </a:txBody>
                  <a:tcPr/>
                </a:tc>
                <a:tc>
                  <a:txBody>
                    <a:bodyPr/>
                    <a:lstStyle/>
                    <a:p>
                      <a:pPr algn="ctr"/>
                      <a:r>
                        <a:rPr lang="ru-RU" dirty="0" smtClean="0"/>
                        <a:t>0</a:t>
                      </a:r>
                      <a:endParaRPr lang="ru-RU" dirty="0"/>
                    </a:p>
                  </a:txBody>
                  <a:tcPr/>
                </a:tc>
              </a:tr>
              <a:tr h="765085">
                <a:tc>
                  <a:txBody>
                    <a:bodyPr/>
                    <a:lstStyle/>
                    <a:p>
                      <a:r>
                        <a:rPr lang="ru-RU" dirty="0" smtClean="0"/>
                        <a:t>7 класс, </a:t>
                      </a:r>
                      <a:r>
                        <a:rPr lang="ru-RU" dirty="0" err="1" smtClean="0"/>
                        <a:t>Ю.Н.Макарычев</a:t>
                      </a:r>
                      <a:endParaRPr lang="ru-RU" dirty="0"/>
                    </a:p>
                  </a:txBody>
                  <a:tcPr/>
                </a:tc>
                <a:tc>
                  <a:txBody>
                    <a:bodyPr/>
                    <a:lstStyle/>
                    <a:p>
                      <a:pPr algn="ctr"/>
                      <a:r>
                        <a:rPr lang="ru-RU" dirty="0" smtClean="0"/>
                        <a:t>9</a:t>
                      </a:r>
                      <a:endParaRPr lang="ru-RU" dirty="0"/>
                    </a:p>
                  </a:txBody>
                  <a:tcPr/>
                </a:tc>
                <a:tc>
                  <a:txBody>
                    <a:bodyPr/>
                    <a:lstStyle/>
                    <a:p>
                      <a:pPr algn="ctr"/>
                      <a:r>
                        <a:rPr lang="ru-RU" dirty="0" smtClean="0"/>
                        <a:t>0,8</a:t>
                      </a:r>
                      <a:endParaRPr lang="ru-RU" dirty="0"/>
                    </a:p>
                  </a:txBody>
                  <a:tcPr/>
                </a:tc>
              </a:tr>
              <a:tr h="765085">
                <a:tc>
                  <a:txBody>
                    <a:bodyPr/>
                    <a:lstStyle/>
                    <a:p>
                      <a:r>
                        <a:rPr lang="ru-RU" dirty="0" smtClean="0"/>
                        <a:t>итого</a:t>
                      </a:r>
                      <a:endParaRPr lang="ru-RU" dirty="0"/>
                    </a:p>
                  </a:txBody>
                  <a:tcPr/>
                </a:tc>
                <a:tc>
                  <a:txBody>
                    <a:bodyPr/>
                    <a:lstStyle/>
                    <a:p>
                      <a:pPr algn="ctr"/>
                      <a:r>
                        <a:rPr lang="ru-RU" dirty="0" smtClean="0"/>
                        <a:t>82</a:t>
                      </a:r>
                      <a:endParaRPr lang="ru-RU" dirty="0"/>
                    </a:p>
                  </a:txBody>
                  <a:tcPr/>
                </a:tc>
                <a:tc>
                  <a:txBody>
                    <a:bodyPr/>
                    <a:lstStyle/>
                    <a:p>
                      <a:pPr algn="ctr"/>
                      <a:r>
                        <a:rPr lang="ru-RU" dirty="0" smtClean="0"/>
                        <a:t>1,1</a:t>
                      </a:r>
                      <a:endParaRPr lang="ru-RU" dirty="0"/>
                    </a:p>
                  </a:txBody>
                  <a:tcPr/>
                </a:tc>
              </a:tr>
            </a:tbl>
          </a:graphicData>
        </a:graphic>
      </p:graphicFrame>
    </p:spTree>
    <p:extLst>
      <p:ext uri="{BB962C8B-B14F-4D97-AF65-F5344CB8AC3E}">
        <p14:creationId xmlns:p14="http://schemas.microsoft.com/office/powerpoint/2010/main" val="33727549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lstStyle/>
          <a:p>
            <a:r>
              <a:rPr lang="ru-RU" dirty="0">
                <a:solidFill>
                  <a:schemeClr val="tx1"/>
                </a:solidFill>
              </a:rPr>
              <a:t>Математические задачи с экологическим содержанием могут быть классифицированы по:</a:t>
            </a:r>
          </a:p>
          <a:p>
            <a:r>
              <a:rPr lang="ru-RU" dirty="0">
                <a:solidFill>
                  <a:schemeClr val="tx1"/>
                </a:solidFill>
              </a:rPr>
              <a:t>1) содержимому признаку :</a:t>
            </a:r>
          </a:p>
          <a:p>
            <a:r>
              <a:rPr lang="ru-RU" dirty="0">
                <a:solidFill>
                  <a:schemeClr val="tx1"/>
                </a:solidFill>
              </a:rPr>
              <a:t>■	информационные задачи- несущие определенную информацию, которая дает представление об объектах и </a:t>
            </a:r>
            <a:r>
              <a:rPr lang="ru-RU" dirty="0" smtClean="0">
                <a:solidFill>
                  <a:schemeClr val="tx1"/>
                </a:solidFill>
              </a:rPr>
              <a:t>явлениях</a:t>
            </a:r>
            <a:r>
              <a:rPr lang="ru-RU" dirty="0">
                <a:solidFill>
                  <a:schemeClr val="tx1"/>
                </a:solidFill>
              </a:rPr>
              <a:t>, связанных с экологической наукой.</a:t>
            </a:r>
          </a:p>
          <a:p>
            <a:r>
              <a:rPr lang="ru-RU" dirty="0">
                <a:solidFill>
                  <a:schemeClr val="tx1"/>
                </a:solidFill>
              </a:rPr>
              <a:t>■	практически направленные задачи- содержащие описание способов определения или оценки величин на местности, в окружающем пространстве.</a:t>
            </a:r>
          </a:p>
          <a:p>
            <a:r>
              <a:rPr lang="ru-RU" dirty="0">
                <a:solidFill>
                  <a:schemeClr val="tx1"/>
                </a:solidFill>
              </a:rPr>
              <a:t>■	прикладные задачи- в содержании которых имеется постановка </a:t>
            </a:r>
            <a:r>
              <a:rPr lang="ru-RU" dirty="0" smtClean="0">
                <a:solidFill>
                  <a:schemeClr val="tx1"/>
                </a:solidFill>
              </a:rPr>
              <a:t>некоторой </a:t>
            </a:r>
            <a:r>
              <a:rPr lang="ru-RU" dirty="0">
                <a:solidFill>
                  <a:schemeClr val="tx1"/>
                </a:solidFill>
              </a:rPr>
              <a:t>проблемы, разрешение которой возможно осуществить методами математики. Проблема, поставленная в задаче, должна иметь экологическую </a:t>
            </a:r>
            <a:r>
              <a:rPr lang="ru-RU" dirty="0" smtClean="0">
                <a:solidFill>
                  <a:schemeClr val="tx1"/>
                </a:solidFill>
              </a:rPr>
              <a:t>направленность</a:t>
            </a:r>
            <a:r>
              <a:rPr lang="ru-RU" dirty="0">
                <a:solidFill>
                  <a:schemeClr val="tx1"/>
                </a:solidFill>
              </a:rPr>
              <a:t>.</a:t>
            </a:r>
          </a:p>
          <a:p>
            <a:r>
              <a:rPr lang="ru-RU" dirty="0">
                <a:solidFill>
                  <a:schemeClr val="tx1"/>
                </a:solidFill>
              </a:rPr>
              <a:t>■   исследовательские задачи  - целью которых является выявление математических закономерностей в природных явлениях, процессах. </a:t>
            </a:r>
          </a:p>
        </p:txBody>
      </p:sp>
    </p:spTree>
    <p:extLst>
      <p:ext uri="{BB962C8B-B14F-4D97-AF65-F5344CB8AC3E}">
        <p14:creationId xmlns:p14="http://schemas.microsoft.com/office/powerpoint/2010/main" val="36944998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lstStyle/>
          <a:p>
            <a:r>
              <a:rPr lang="ru-RU" dirty="0">
                <a:solidFill>
                  <a:schemeClr val="tx1"/>
                </a:solidFill>
              </a:rPr>
              <a:t>2) способу воздействия при формировании экологической культуры:</a:t>
            </a:r>
          </a:p>
          <a:p>
            <a:r>
              <a:rPr lang="ru-RU" dirty="0">
                <a:solidFill>
                  <a:schemeClr val="tx1"/>
                </a:solidFill>
              </a:rPr>
              <a:t>•	демонстрационные - задачи, в которых дано описание</a:t>
            </a:r>
          </a:p>
          <a:p>
            <a:r>
              <a:rPr lang="ru-RU" dirty="0">
                <a:solidFill>
                  <a:schemeClr val="tx1"/>
                </a:solidFill>
              </a:rPr>
              <a:t>памятников культуры, законов строения природных</a:t>
            </a:r>
          </a:p>
          <a:p>
            <a:r>
              <a:rPr lang="ru-RU" dirty="0">
                <a:solidFill>
                  <a:schemeClr val="tx1"/>
                </a:solidFill>
              </a:rPr>
              <a:t>объектов.</a:t>
            </a:r>
          </a:p>
          <a:p>
            <a:r>
              <a:rPr lang="ru-RU" dirty="0">
                <a:solidFill>
                  <a:schemeClr val="tx1"/>
                </a:solidFill>
              </a:rPr>
              <a:t>•	проблемные - задачи, в которых рассматривается какая -</a:t>
            </a:r>
          </a:p>
          <a:p>
            <a:r>
              <a:rPr lang="ru-RU" dirty="0">
                <a:solidFill>
                  <a:schemeClr val="tx1"/>
                </a:solidFill>
              </a:rPr>
              <a:t>либо	проблема.	имеющая	экологическую</a:t>
            </a:r>
          </a:p>
          <a:p>
            <a:r>
              <a:rPr lang="ru-RU" dirty="0">
                <a:solidFill>
                  <a:schemeClr val="tx1"/>
                </a:solidFill>
              </a:rPr>
              <a:t>направленность, и указываются возможные пути ее</a:t>
            </a:r>
          </a:p>
          <a:p>
            <a:r>
              <a:rPr lang="ru-RU" dirty="0">
                <a:solidFill>
                  <a:schemeClr val="tx1"/>
                </a:solidFill>
              </a:rPr>
              <a:t>решения .</a:t>
            </a:r>
          </a:p>
          <a:p>
            <a:r>
              <a:rPr lang="ru-RU" dirty="0">
                <a:solidFill>
                  <a:schemeClr val="tx1"/>
                </a:solidFill>
              </a:rPr>
              <a:t>•	указательные - задачи, в которых имеется указание</a:t>
            </a:r>
          </a:p>
          <a:p>
            <a:r>
              <a:rPr lang="ru-RU" dirty="0">
                <a:solidFill>
                  <a:schemeClr val="tx1"/>
                </a:solidFill>
              </a:rPr>
              <a:t>некоторой экологической проблемы без демонстрации</a:t>
            </a:r>
          </a:p>
          <a:p>
            <a:r>
              <a:rPr lang="ru-RU" dirty="0">
                <a:solidFill>
                  <a:schemeClr val="tx1"/>
                </a:solidFill>
              </a:rPr>
              <a:t>пути ее решения.</a:t>
            </a:r>
          </a:p>
          <a:p>
            <a:endParaRPr lang="ru-RU" dirty="0"/>
          </a:p>
        </p:txBody>
      </p:sp>
    </p:spTree>
    <p:extLst>
      <p:ext uri="{BB962C8B-B14F-4D97-AF65-F5344CB8AC3E}">
        <p14:creationId xmlns:p14="http://schemas.microsoft.com/office/powerpoint/2010/main" val="1323302371"/>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normAutofit/>
          </a:bodyPr>
          <a:lstStyle/>
          <a:p>
            <a:r>
              <a:rPr lang="ru-RU" sz="4400" dirty="0" smtClean="0"/>
              <a:t> </a:t>
            </a:r>
          </a:p>
          <a:p>
            <a:r>
              <a:rPr lang="ru-RU" sz="4400" dirty="0" smtClean="0"/>
              <a:t>Площадь </a:t>
            </a:r>
            <a:r>
              <a:rPr lang="ru-RU" sz="4400" dirty="0" err="1"/>
              <a:t>белокатайского</a:t>
            </a:r>
            <a:r>
              <a:rPr lang="ru-RU" sz="4400" dirty="0"/>
              <a:t> района равна 3037 </a:t>
            </a:r>
            <a:r>
              <a:rPr lang="ru-RU" sz="4400" dirty="0" err="1" smtClean="0"/>
              <a:t>кв.км</a:t>
            </a:r>
            <a:r>
              <a:rPr lang="ru-RU" sz="4400" dirty="0" smtClean="0"/>
              <a:t>.  </a:t>
            </a:r>
            <a:r>
              <a:rPr lang="ru-RU" sz="4400" dirty="0"/>
              <a:t>Территория покрыта лесом, которая занимает 46,8%  от общей площади.   Найти площадь леса в </a:t>
            </a:r>
            <a:r>
              <a:rPr lang="ru-RU" sz="4400" dirty="0" err="1"/>
              <a:t>белокатайском</a:t>
            </a:r>
            <a:r>
              <a:rPr lang="ru-RU" sz="4400" dirty="0"/>
              <a:t> районе? </a:t>
            </a:r>
          </a:p>
        </p:txBody>
      </p:sp>
    </p:spTree>
    <p:extLst>
      <p:ext uri="{BB962C8B-B14F-4D97-AF65-F5344CB8AC3E}">
        <p14:creationId xmlns:p14="http://schemas.microsoft.com/office/powerpoint/2010/main" val="237301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rmAutofit/>
          </a:bodyPr>
          <a:lstStyle/>
          <a:p>
            <a:r>
              <a:rPr lang="ru-RU" sz="3600" dirty="0">
                <a:solidFill>
                  <a:schemeClr val="tx1"/>
                </a:solidFill>
              </a:rPr>
              <a:t>Брошенная на землю кожура от банана в нашем климате разлагается около 2 лет.  Брошенный окурок сигареты разлагается на два года дольше. Пластиковый пакет разлагается на восемь лет дольше чем окурок.  Сколько лет потребуется для того чтобы разложить пакет? На сколько лет раньше разложится кожура от банана? </a:t>
            </a:r>
          </a:p>
        </p:txBody>
      </p:sp>
    </p:spTree>
    <p:extLst>
      <p:ext uri="{BB962C8B-B14F-4D97-AF65-F5344CB8AC3E}">
        <p14:creationId xmlns:p14="http://schemas.microsoft.com/office/powerpoint/2010/main" val="956465887"/>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blipFill>
            <a:blip r:embed="rId2"/>
            <a:tile tx="0" ty="0" sx="100000" sy="100000" flip="none" algn="tl"/>
          </a:blipFill>
        </p:spPr>
        <p:txBody>
          <a:bodyPr>
            <a:normAutofit/>
          </a:bodyPr>
          <a:lstStyle/>
          <a:p>
            <a:r>
              <a:rPr lang="ru-RU" sz="4800" dirty="0">
                <a:solidFill>
                  <a:schemeClr val="tx1"/>
                </a:solidFill>
              </a:rPr>
              <a:t>В мире ежегодно добывается 1600 млн.  м³ древесины, около 20% всей древесины идет на топливо. Сколько кубических метров древесины ежегодно сжигается? </a:t>
            </a:r>
          </a:p>
        </p:txBody>
      </p:sp>
    </p:spTree>
    <p:extLst>
      <p:ext uri="{BB962C8B-B14F-4D97-AF65-F5344CB8AC3E}">
        <p14:creationId xmlns:p14="http://schemas.microsoft.com/office/powerpoint/2010/main" val="211685301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solidFill>
            <a:schemeClr val="accent6">
              <a:lumMod val="40000"/>
              <a:lumOff val="60000"/>
            </a:schemeClr>
          </a:solidFill>
        </p:spPr>
        <p:txBody>
          <a:bodyPr>
            <a:normAutofit/>
          </a:bodyPr>
          <a:lstStyle/>
          <a:p>
            <a:endParaRPr lang="ru-RU" sz="4400" dirty="0">
              <a:solidFill>
                <a:schemeClr val="tx1"/>
              </a:solidFill>
            </a:endParaRPr>
          </a:p>
          <a:p>
            <a:r>
              <a:rPr lang="ru-RU" sz="4400" dirty="0" smtClean="0">
                <a:solidFill>
                  <a:schemeClr val="tx1"/>
                </a:solidFill>
              </a:rPr>
              <a:t> </a:t>
            </a:r>
            <a:r>
              <a:rPr lang="ru-RU" sz="4400" dirty="0">
                <a:solidFill>
                  <a:schemeClr val="tx1"/>
                </a:solidFill>
              </a:rPr>
              <a:t>С 1600 г. на Земле вымерло 94 вида птиц. Из них гибель 86 % видов  птиц связана с деятельностью человека. Сколько примерно видов птиц погибло по вине человека? </a:t>
            </a:r>
          </a:p>
        </p:txBody>
      </p:sp>
    </p:spTree>
    <p:extLst>
      <p:ext uri="{BB962C8B-B14F-4D97-AF65-F5344CB8AC3E}">
        <p14:creationId xmlns:p14="http://schemas.microsoft.com/office/powerpoint/2010/main" val="36429539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solidFill>
            <a:schemeClr val="accent4"/>
          </a:solidFill>
        </p:spPr>
        <p:txBody>
          <a:bodyPr>
            <a:normAutofit/>
          </a:bodyPr>
          <a:lstStyle/>
          <a:p>
            <a:r>
              <a:rPr lang="ru-RU" sz="4000" dirty="0">
                <a:solidFill>
                  <a:schemeClr val="tx1"/>
                </a:solidFill>
              </a:rPr>
              <a:t>определите какое из деревьев, растущих на наших улицах, является лучшим  «пылесосом»</a:t>
            </a:r>
          </a:p>
          <a:p>
            <a:r>
              <a:rPr lang="ru-RU" sz="4000" dirty="0">
                <a:solidFill>
                  <a:schemeClr val="tx1"/>
                </a:solidFill>
              </a:rPr>
              <a:t> Береза-28</a:t>
            </a:r>
          </a:p>
          <a:p>
            <a:r>
              <a:rPr lang="ru-RU" sz="4000" dirty="0">
                <a:solidFill>
                  <a:schemeClr val="tx1"/>
                </a:solidFill>
              </a:rPr>
              <a:t>Сосна-17</a:t>
            </a:r>
          </a:p>
          <a:p>
            <a:r>
              <a:rPr lang="ru-RU" sz="4000" dirty="0">
                <a:solidFill>
                  <a:schemeClr val="tx1"/>
                </a:solidFill>
              </a:rPr>
              <a:t>Тополь-23</a:t>
            </a:r>
          </a:p>
          <a:p>
            <a:r>
              <a:rPr lang="ru-RU" sz="4000" dirty="0">
                <a:solidFill>
                  <a:schemeClr val="tx1"/>
                </a:solidFill>
              </a:rPr>
              <a:t>Чтобы ответить на </a:t>
            </a:r>
            <a:r>
              <a:rPr lang="ru-RU" sz="4000" dirty="0" smtClean="0">
                <a:solidFill>
                  <a:schemeClr val="tx1"/>
                </a:solidFill>
              </a:rPr>
              <a:t>вопрос, </a:t>
            </a:r>
            <a:r>
              <a:rPr lang="ru-RU" sz="4000" dirty="0">
                <a:solidFill>
                  <a:schemeClr val="tx1"/>
                </a:solidFill>
              </a:rPr>
              <a:t>нужно решить пример 15*8-(48+49)</a:t>
            </a:r>
          </a:p>
          <a:p>
            <a:endParaRPr lang="ru-RU" sz="4000" dirty="0">
              <a:solidFill>
                <a:schemeClr val="tx1"/>
              </a:solidFill>
            </a:endParaRPr>
          </a:p>
        </p:txBody>
      </p:sp>
    </p:spTree>
    <p:extLst>
      <p:ext uri="{BB962C8B-B14F-4D97-AF65-F5344CB8AC3E}">
        <p14:creationId xmlns:p14="http://schemas.microsoft.com/office/powerpoint/2010/main" val="13067960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txBody>
          <a:bodyPr/>
          <a:lstStyle/>
          <a:p>
            <a:r>
              <a:rPr lang="ru-RU" dirty="0">
                <a:solidFill>
                  <a:schemeClr val="tx1"/>
                </a:solidFill>
              </a:rPr>
              <a:t> Задание: обведи в кружок заглавную букву того высказывания, с которым согласен, составь из полученных букв слово – тема урока. </a:t>
            </a:r>
          </a:p>
          <a:p>
            <a:r>
              <a:rPr lang="ru-RU" b="1" u="sng" dirty="0">
                <a:solidFill>
                  <a:schemeClr val="tx1"/>
                </a:solidFill>
              </a:rPr>
              <a:t>П</a:t>
            </a:r>
            <a:r>
              <a:rPr lang="ru-RU" dirty="0">
                <a:solidFill>
                  <a:schemeClr val="tx1"/>
                </a:solidFill>
              </a:rPr>
              <a:t>олиэтиленовые пакеты, выброшенные на улицу, удобряют почву.</a:t>
            </a:r>
          </a:p>
          <a:p>
            <a:r>
              <a:rPr lang="ru-RU" b="1" u="sng" dirty="0">
                <a:solidFill>
                  <a:schemeClr val="tx1"/>
                </a:solidFill>
              </a:rPr>
              <a:t>Б</a:t>
            </a:r>
            <a:r>
              <a:rPr lang="ru-RU" dirty="0">
                <a:solidFill>
                  <a:schemeClr val="tx1"/>
                </a:solidFill>
              </a:rPr>
              <a:t>ереги свои леса: лес – богатство и краса.</a:t>
            </a:r>
          </a:p>
          <a:p>
            <a:r>
              <a:rPr lang="ru-RU" b="1" u="sng" dirty="0">
                <a:solidFill>
                  <a:schemeClr val="tx1"/>
                </a:solidFill>
              </a:rPr>
              <a:t>Р</a:t>
            </a:r>
            <a:r>
              <a:rPr lang="ru-RU" dirty="0">
                <a:solidFill>
                  <a:schemeClr val="tx1"/>
                </a:solidFill>
              </a:rPr>
              <a:t>иск отравиться и отравить окружающую среду грозит, если сжигаешь пластиковые      бутылки.</a:t>
            </a:r>
          </a:p>
          <a:p>
            <a:r>
              <a:rPr lang="ru-RU" b="1" u="sng" dirty="0">
                <a:solidFill>
                  <a:schemeClr val="tx1"/>
                </a:solidFill>
              </a:rPr>
              <a:t>Л</a:t>
            </a:r>
            <a:r>
              <a:rPr lang="ru-RU" dirty="0">
                <a:solidFill>
                  <a:schemeClr val="tx1"/>
                </a:solidFill>
              </a:rPr>
              <a:t>ес большой, можно выкидывать мусор, места хватит.</a:t>
            </a:r>
          </a:p>
          <a:p>
            <a:r>
              <a:rPr lang="ru-RU" b="1" u="sng" dirty="0">
                <a:solidFill>
                  <a:schemeClr val="tx1"/>
                </a:solidFill>
              </a:rPr>
              <a:t>О</a:t>
            </a:r>
            <a:r>
              <a:rPr lang="ru-RU" dirty="0">
                <a:solidFill>
                  <a:schemeClr val="tx1"/>
                </a:solidFill>
              </a:rPr>
              <a:t>ткрытый кран в школе увидел – подойди выключи.</a:t>
            </a:r>
          </a:p>
          <a:p>
            <a:r>
              <a:rPr lang="ru-RU" b="1" u="sng" dirty="0">
                <a:solidFill>
                  <a:schemeClr val="tx1"/>
                </a:solidFill>
              </a:rPr>
              <a:t>У</a:t>
            </a:r>
            <a:r>
              <a:rPr lang="ru-RU" dirty="0">
                <a:solidFill>
                  <a:schemeClr val="tx1"/>
                </a:solidFill>
              </a:rPr>
              <a:t>красить жизнь весной можно большим букетом подснежников.</a:t>
            </a:r>
          </a:p>
          <a:p>
            <a:r>
              <a:rPr lang="ru-RU" b="1" u="sng" dirty="0">
                <a:solidFill>
                  <a:schemeClr val="tx1"/>
                </a:solidFill>
              </a:rPr>
              <a:t>З</a:t>
            </a:r>
            <a:r>
              <a:rPr lang="ru-RU" dirty="0">
                <a:solidFill>
                  <a:schemeClr val="tx1"/>
                </a:solidFill>
              </a:rPr>
              <a:t>еленая книга – книга, в которую занесены исчезающие виды животных и растений.</a:t>
            </a:r>
          </a:p>
          <a:p>
            <a:r>
              <a:rPr lang="ru-RU" b="1" u="sng" dirty="0">
                <a:solidFill>
                  <a:schemeClr val="tx1"/>
                </a:solidFill>
              </a:rPr>
              <a:t>И</a:t>
            </a:r>
            <a:r>
              <a:rPr lang="ru-RU" dirty="0">
                <a:solidFill>
                  <a:schemeClr val="tx1"/>
                </a:solidFill>
              </a:rPr>
              <a:t>счезающие виды растений и животных занесены в красную книгу.</a:t>
            </a:r>
          </a:p>
          <a:p>
            <a:r>
              <a:rPr lang="ru-RU" b="1" u="sng" dirty="0">
                <a:solidFill>
                  <a:schemeClr val="tx1"/>
                </a:solidFill>
              </a:rPr>
              <a:t>Д</a:t>
            </a:r>
            <a:r>
              <a:rPr lang="ru-RU" dirty="0">
                <a:solidFill>
                  <a:schemeClr val="tx1"/>
                </a:solidFill>
              </a:rPr>
              <a:t>оброе дело – не сорить на улице, убирать за собой мусор в лесу.</a:t>
            </a:r>
          </a:p>
        </p:txBody>
      </p:sp>
    </p:spTree>
    <p:extLst>
      <p:ext uri="{BB962C8B-B14F-4D97-AF65-F5344CB8AC3E}">
        <p14:creationId xmlns:p14="http://schemas.microsoft.com/office/powerpoint/2010/main" val="221301346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r>
              <a:rPr lang="ru-RU" sz="4400" dirty="0">
                <a:solidFill>
                  <a:schemeClr val="tx1"/>
                </a:solidFill>
              </a:rPr>
              <a:t>Задача 1.</a:t>
            </a:r>
          </a:p>
          <a:p>
            <a:r>
              <a:rPr lang="ru-RU" sz="4400" dirty="0">
                <a:solidFill>
                  <a:schemeClr val="tx1"/>
                </a:solidFill>
              </a:rPr>
              <a:t>В 1984 г в нашей стране было 143 заповедника. За последние 10 лет создано ещё 50 новых заповедников. Сколько заповедников стало в нашей стране?</a:t>
            </a:r>
          </a:p>
          <a:p>
            <a:endParaRPr lang="ru-RU" sz="4400" dirty="0">
              <a:solidFill>
                <a:schemeClr val="tx1"/>
              </a:solidFill>
            </a:endParaRPr>
          </a:p>
        </p:txBody>
      </p:sp>
    </p:spTree>
    <p:extLst>
      <p:ext uri="{BB962C8B-B14F-4D97-AF65-F5344CB8AC3E}">
        <p14:creationId xmlns:p14="http://schemas.microsoft.com/office/powerpoint/2010/main" val="252805630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rmAutofit/>
          </a:bodyPr>
          <a:lstStyle/>
          <a:p>
            <a:r>
              <a:rPr lang="ru-RU" sz="4800" dirty="0">
                <a:solidFill>
                  <a:schemeClr val="tx1"/>
                </a:solidFill>
              </a:rPr>
              <a:t>Задача 2. </a:t>
            </a:r>
          </a:p>
          <a:p>
            <a:r>
              <a:rPr lang="ru-RU" sz="4800" dirty="0">
                <a:solidFill>
                  <a:schemeClr val="tx1"/>
                </a:solidFill>
              </a:rPr>
              <a:t>Из 250 000 видов растений Земли 1/10 часть находится на грани исчезновения. Сколько видов растений на Земле на грани исчезновения?</a:t>
            </a:r>
          </a:p>
          <a:p>
            <a:endParaRPr lang="ru-RU" sz="4800" dirty="0">
              <a:solidFill>
                <a:schemeClr val="tx1"/>
              </a:solidFill>
            </a:endParaRPr>
          </a:p>
        </p:txBody>
      </p:sp>
    </p:spTree>
    <p:extLst>
      <p:ext uri="{BB962C8B-B14F-4D97-AF65-F5344CB8AC3E}">
        <p14:creationId xmlns:p14="http://schemas.microsoft.com/office/powerpoint/2010/main" val="31637645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solidFill>
            <a:srgbClr val="00B0F0"/>
          </a:solidFill>
        </p:spPr>
        <p:txBody>
          <a:bodyPr>
            <a:normAutofit/>
          </a:bodyPr>
          <a:lstStyle/>
          <a:p>
            <a:r>
              <a:rPr lang="ru-RU" sz="4800" dirty="0">
                <a:solidFill>
                  <a:schemeClr val="tx1"/>
                </a:solidFill>
              </a:rPr>
              <a:t>Задача 3. </a:t>
            </a:r>
          </a:p>
          <a:p>
            <a:r>
              <a:rPr lang="ru-RU" sz="4800" dirty="0">
                <a:solidFill>
                  <a:schemeClr val="tx1"/>
                </a:solidFill>
              </a:rPr>
              <a:t>Липа живёт 200 лет, а дуб – 600 лет. Во сколько раз меньше живёт липа, чем дуб? На сколько лет дуб живёт дольше липы?</a:t>
            </a:r>
          </a:p>
          <a:p>
            <a:endParaRPr lang="ru-RU" sz="4800" dirty="0">
              <a:solidFill>
                <a:schemeClr val="tx1"/>
              </a:solidFill>
            </a:endParaRPr>
          </a:p>
        </p:txBody>
      </p:sp>
    </p:spTree>
    <p:extLst>
      <p:ext uri="{BB962C8B-B14F-4D97-AF65-F5344CB8AC3E}">
        <p14:creationId xmlns:p14="http://schemas.microsoft.com/office/powerpoint/2010/main" val="25718460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blipFill>
            <a:blip r:embed="rId2"/>
            <a:tile tx="0" ty="0" sx="100000" sy="100000" flip="none" algn="tl"/>
          </a:blipFill>
        </p:spPr>
        <p:txBody>
          <a:bodyPr>
            <a:normAutofit/>
          </a:bodyPr>
          <a:lstStyle/>
          <a:p>
            <a:r>
              <a:rPr lang="ru-RU" sz="4000" dirty="0">
                <a:solidFill>
                  <a:schemeClr val="tx1"/>
                </a:solidFill>
              </a:rPr>
              <a:t>Задача 4. </a:t>
            </a:r>
          </a:p>
          <a:p>
            <a:r>
              <a:rPr lang="ru-RU" sz="4000" dirty="0">
                <a:solidFill>
                  <a:schemeClr val="tx1"/>
                </a:solidFill>
              </a:rPr>
              <a:t>Для естественного восстановления слоя почвы толщиной в 1 см требуется примерно 100 лет. Из-за роста оврагов с поля смыло в половодье 10 см почвы. Сколько лет потребуется для восстановления этого слоя?</a:t>
            </a:r>
          </a:p>
          <a:p>
            <a:endParaRPr lang="ru-RU" sz="4000" dirty="0">
              <a:solidFill>
                <a:schemeClr val="tx1"/>
              </a:solidFill>
            </a:endParaRPr>
          </a:p>
        </p:txBody>
      </p:sp>
    </p:spTree>
    <p:extLst>
      <p:ext uri="{BB962C8B-B14F-4D97-AF65-F5344CB8AC3E}">
        <p14:creationId xmlns:p14="http://schemas.microsoft.com/office/powerpoint/2010/main" val="22512732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solidFill>
            <a:schemeClr val="accent6">
              <a:lumMod val="60000"/>
              <a:lumOff val="40000"/>
            </a:schemeClr>
          </a:solidFill>
        </p:spPr>
        <p:txBody>
          <a:bodyPr>
            <a:normAutofit/>
          </a:bodyPr>
          <a:lstStyle/>
          <a:p>
            <a:r>
              <a:rPr lang="ru-RU" sz="5400" dirty="0">
                <a:solidFill>
                  <a:schemeClr val="tx1"/>
                </a:solidFill>
              </a:rPr>
              <a:t>Задача 5. </a:t>
            </a:r>
          </a:p>
          <a:p>
            <a:r>
              <a:rPr lang="ru-RU" sz="5400" dirty="0">
                <a:solidFill>
                  <a:schemeClr val="tx1"/>
                </a:solidFill>
              </a:rPr>
              <a:t>Сосна может прожить 600 лет, а рябина на 80 лет меньше. Сколько лет может жить рябина?</a:t>
            </a:r>
          </a:p>
          <a:p>
            <a:endParaRPr lang="ru-RU" sz="5400" dirty="0">
              <a:solidFill>
                <a:schemeClr val="tx1"/>
              </a:solidFill>
            </a:endParaRPr>
          </a:p>
        </p:txBody>
      </p:sp>
    </p:spTree>
    <p:extLst>
      <p:ext uri="{BB962C8B-B14F-4D97-AF65-F5344CB8AC3E}">
        <p14:creationId xmlns:p14="http://schemas.microsoft.com/office/powerpoint/2010/main" val="41335991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style>
          <a:lnRef idx="3">
            <a:schemeClr val="lt1"/>
          </a:lnRef>
          <a:fillRef idx="1">
            <a:schemeClr val="accent5"/>
          </a:fillRef>
          <a:effectRef idx="1">
            <a:schemeClr val="accent5"/>
          </a:effectRef>
          <a:fontRef idx="minor">
            <a:schemeClr val="lt1"/>
          </a:fontRef>
        </p:style>
        <p:txBody>
          <a:bodyPr>
            <a:normAutofit/>
          </a:bodyPr>
          <a:lstStyle/>
          <a:p>
            <a:r>
              <a:rPr lang="ru-RU" sz="4800" dirty="0">
                <a:solidFill>
                  <a:schemeClr val="tx1"/>
                </a:solidFill>
              </a:rPr>
              <a:t>Задача 6. </a:t>
            </a:r>
          </a:p>
          <a:p>
            <a:r>
              <a:rPr lang="ru-RU" sz="4800" dirty="0">
                <a:solidFill>
                  <a:schemeClr val="tx1"/>
                </a:solidFill>
              </a:rPr>
              <a:t>Берёза прожила уже 50 лет, что составило 1/5 часть продолжительности её жизни. Сколько лет может прожить берёза?</a:t>
            </a:r>
          </a:p>
          <a:p>
            <a:endParaRPr lang="ru-RU" sz="4800" dirty="0">
              <a:solidFill>
                <a:schemeClr val="tx1"/>
              </a:solidFill>
            </a:endParaRPr>
          </a:p>
        </p:txBody>
      </p:sp>
    </p:spTree>
    <p:extLst>
      <p:ext uri="{BB962C8B-B14F-4D97-AF65-F5344CB8AC3E}">
        <p14:creationId xmlns:p14="http://schemas.microsoft.com/office/powerpoint/2010/main" val="2971403749"/>
      </p:ext>
    </p:extLst>
  </p:cSld>
  <p:clrMapOvr>
    <a:masterClrMapping/>
  </p:clrMapOvr>
  <p:transition spd="slow">
    <p:wheel spokes="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solidFill>
            <a:schemeClr val="tx2">
              <a:lumMod val="40000"/>
              <a:lumOff val="60000"/>
            </a:schemeClr>
          </a:solidFill>
        </p:spPr>
        <p:txBody>
          <a:bodyPr>
            <a:normAutofit/>
          </a:bodyPr>
          <a:lstStyle/>
          <a:p>
            <a:r>
              <a:rPr lang="ru-RU" sz="4000" dirty="0">
                <a:solidFill>
                  <a:schemeClr val="tx1"/>
                </a:solidFill>
              </a:rPr>
              <a:t> Задача 7. Определите, какой город России “мусорными делами” прославился. </a:t>
            </a:r>
          </a:p>
          <a:p>
            <a:r>
              <a:rPr lang="ru-RU" sz="4000" dirty="0">
                <a:solidFill>
                  <a:schemeClr val="tx1"/>
                </a:solidFill>
              </a:rPr>
              <a:t>Чебоксары – 2085 </a:t>
            </a:r>
          </a:p>
          <a:p>
            <a:r>
              <a:rPr lang="ru-RU" sz="4000" dirty="0">
                <a:solidFill>
                  <a:schemeClr val="tx1"/>
                </a:solidFill>
              </a:rPr>
              <a:t>Москва – 2185 </a:t>
            </a:r>
          </a:p>
          <a:p>
            <a:r>
              <a:rPr lang="ru-RU" sz="4000" dirty="0">
                <a:solidFill>
                  <a:schemeClr val="tx1"/>
                </a:solidFill>
              </a:rPr>
              <a:t>Казань – 2065</a:t>
            </a:r>
          </a:p>
          <a:p>
            <a:r>
              <a:rPr lang="ru-RU" sz="4000" dirty="0">
                <a:solidFill>
                  <a:schemeClr val="tx1"/>
                </a:solidFill>
              </a:rPr>
              <a:t>Чтобы ответить на вопрос, решите пример: 32 </a:t>
            </a:r>
            <a:r>
              <a:rPr lang="ru-RU" sz="4000" dirty="0" smtClean="0">
                <a:solidFill>
                  <a:schemeClr val="tx1"/>
                </a:solidFill>
              </a:rPr>
              <a:t>∙ </a:t>
            </a:r>
            <a:r>
              <a:rPr lang="ru-RU" sz="4000" dirty="0">
                <a:solidFill>
                  <a:schemeClr val="tx1"/>
                </a:solidFill>
              </a:rPr>
              <a:t>96 – (4040 - 3053)</a:t>
            </a:r>
          </a:p>
          <a:p>
            <a:endParaRPr lang="ru-RU" sz="4000" dirty="0">
              <a:solidFill>
                <a:schemeClr val="tx1"/>
              </a:solidFill>
            </a:endParaRPr>
          </a:p>
        </p:txBody>
      </p:sp>
    </p:spTree>
    <p:extLst>
      <p:ext uri="{BB962C8B-B14F-4D97-AF65-F5344CB8AC3E}">
        <p14:creationId xmlns:p14="http://schemas.microsoft.com/office/powerpoint/2010/main" val="13088563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solidFill>
            <a:srgbClr val="FFC000"/>
          </a:solidFill>
        </p:spPr>
        <p:txBody>
          <a:bodyPr>
            <a:normAutofit/>
          </a:bodyPr>
          <a:lstStyle/>
          <a:p>
            <a:r>
              <a:rPr lang="ru-RU" sz="4800" dirty="0">
                <a:solidFill>
                  <a:schemeClr val="tx1"/>
                </a:solidFill>
              </a:rPr>
              <a:t>Задача 8. В суровую зиму в лесу может погибнуть до 90% птиц. Если в лесу обитало 2700 птиц, то каково количество оставшихся? В чем состоит основная причина их гибели?</a:t>
            </a:r>
          </a:p>
        </p:txBody>
      </p:sp>
    </p:spTree>
    <p:extLst>
      <p:ext uri="{BB962C8B-B14F-4D97-AF65-F5344CB8AC3E}">
        <p14:creationId xmlns:p14="http://schemas.microsoft.com/office/powerpoint/2010/main" val="267921605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normAutofit/>
          </a:bodyPr>
          <a:lstStyle/>
          <a:p>
            <a:r>
              <a:rPr lang="ru-RU" sz="5400" dirty="0">
                <a:solidFill>
                  <a:schemeClr val="tx1"/>
                </a:solidFill>
              </a:rPr>
              <a:t>Задача 9. В России под отходы занято 250 тыс. га земельных угодий, что составляет 0,5% всей площади. Какова площадь земельных угодий в России?</a:t>
            </a:r>
          </a:p>
        </p:txBody>
      </p:sp>
    </p:spTree>
    <p:extLst>
      <p:ext uri="{BB962C8B-B14F-4D97-AF65-F5344CB8AC3E}">
        <p14:creationId xmlns:p14="http://schemas.microsoft.com/office/powerpoint/2010/main" val="114622790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solidFill>
            <a:schemeClr val="accent3"/>
          </a:solidFill>
        </p:spPr>
        <p:txBody>
          <a:bodyPr>
            <a:normAutofit/>
          </a:bodyPr>
          <a:lstStyle/>
          <a:p>
            <a:r>
              <a:rPr lang="ru-RU" sz="4000" dirty="0">
                <a:solidFill>
                  <a:schemeClr val="tx1"/>
                </a:solidFill>
              </a:rPr>
              <a:t>Задача 10.</a:t>
            </a:r>
          </a:p>
          <a:p>
            <a:r>
              <a:rPr lang="ru-RU" sz="4000" dirty="0">
                <a:solidFill>
                  <a:schemeClr val="tx1"/>
                </a:solidFill>
              </a:rPr>
              <a:t>Дым одной папиросы содержит 5 мг никотина. Сколько мг яда примет один человек за один день, выкурив 10 папирос, если от каждой из них в его организм попадает пятая часть никотина, содержащегося в папиросе?</a:t>
            </a:r>
          </a:p>
          <a:p>
            <a:endParaRPr lang="ru-RU" sz="4000" dirty="0">
              <a:solidFill>
                <a:schemeClr val="tx1"/>
              </a:solidFill>
            </a:endParaRPr>
          </a:p>
        </p:txBody>
      </p:sp>
    </p:spTree>
    <p:extLst>
      <p:ext uri="{BB962C8B-B14F-4D97-AF65-F5344CB8AC3E}">
        <p14:creationId xmlns:p14="http://schemas.microsoft.com/office/powerpoint/2010/main" val="114977335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blipFill>
            <a:blip r:embed="rId2"/>
            <a:tile tx="0" ty="0" sx="100000" sy="100000" flip="none" algn="tl"/>
          </a:blipFill>
        </p:spPr>
        <p:txBody>
          <a:bodyPr>
            <a:normAutofit/>
          </a:bodyPr>
          <a:lstStyle/>
          <a:p>
            <a:r>
              <a:rPr lang="ru-RU" sz="4400" dirty="0">
                <a:solidFill>
                  <a:schemeClr val="tx1"/>
                </a:solidFill>
              </a:rPr>
              <a:t> Задача: в возрасте 14-18 лет наиболее рационален четырехразовый режим питания.  Завтрак   должен содержать 25% дневного питания, полдник-15%, обед-40% и ужин -20%. Постройте круговую диаграмму.</a:t>
            </a:r>
          </a:p>
        </p:txBody>
      </p:sp>
    </p:spTree>
    <p:extLst>
      <p:ext uri="{BB962C8B-B14F-4D97-AF65-F5344CB8AC3E}">
        <p14:creationId xmlns:p14="http://schemas.microsoft.com/office/powerpoint/2010/main" val="35224997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lstStyle/>
          <a:p>
            <a:endParaRPr lang="ru-RU" dirty="0"/>
          </a:p>
        </p:txBody>
      </p:sp>
      <p:graphicFrame>
        <p:nvGraphicFramePr>
          <p:cNvPr id="2" name="Диаграмма 1"/>
          <p:cNvGraphicFramePr/>
          <p:nvPr>
            <p:extLst>
              <p:ext uri="{D42A27DB-BD31-4B8C-83A1-F6EECF244321}">
                <p14:modId xmlns:p14="http://schemas.microsoft.com/office/powerpoint/2010/main" val="1652301184"/>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674383"/>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lstStyle/>
          <a:p>
            <a:r>
              <a:rPr lang="ru-RU" sz="3200" dirty="0"/>
              <a:t> </a:t>
            </a:r>
            <a:r>
              <a:rPr lang="ru-RU" sz="3200" dirty="0">
                <a:solidFill>
                  <a:schemeClr val="tx1"/>
                </a:solidFill>
              </a:rPr>
              <a:t>Задача. Высота сосны изменялась в зависимости от ее возраста следующим </a:t>
            </a:r>
            <a:r>
              <a:rPr lang="ru-RU" sz="3200" dirty="0" smtClean="0">
                <a:solidFill>
                  <a:schemeClr val="tx1"/>
                </a:solidFill>
              </a:rPr>
              <a:t>образом. Постройте столбчатую диаграмму</a:t>
            </a:r>
            <a:endParaRPr lang="ru-RU" sz="3200" dirty="0">
              <a:solidFill>
                <a:schemeClr val="tx1"/>
              </a:solidFill>
            </a:endParaRPr>
          </a:p>
          <a:p>
            <a:r>
              <a:rPr lang="ru-RU" dirty="0">
                <a:solidFill>
                  <a:schemeClr val="tx1"/>
                </a:solidFill>
              </a:rPr>
              <a:t> </a:t>
            </a:r>
          </a:p>
        </p:txBody>
      </p:sp>
      <p:graphicFrame>
        <p:nvGraphicFramePr>
          <p:cNvPr id="2" name="Таблица 1"/>
          <p:cNvGraphicFramePr>
            <a:graphicFrameLocks noGrp="1"/>
          </p:cNvGraphicFramePr>
          <p:nvPr>
            <p:extLst>
              <p:ext uri="{D42A27DB-BD31-4B8C-83A1-F6EECF244321}">
                <p14:modId xmlns:p14="http://schemas.microsoft.com/office/powerpoint/2010/main" val="796867756"/>
              </p:ext>
            </p:extLst>
          </p:nvPr>
        </p:nvGraphicFramePr>
        <p:xfrm>
          <a:off x="323533" y="1628800"/>
          <a:ext cx="8712968" cy="2952328"/>
        </p:xfrm>
        <a:graphic>
          <a:graphicData uri="http://schemas.openxmlformats.org/drawingml/2006/table">
            <a:tbl>
              <a:tblPr firstRow="1" bandRow="1">
                <a:tableStyleId>{5C22544A-7EE6-4342-B048-85BDC9FD1C3A}</a:tableStyleId>
              </a:tblPr>
              <a:tblGrid>
                <a:gridCol w="1584171"/>
                <a:gridCol w="864096"/>
                <a:gridCol w="720080"/>
                <a:gridCol w="720080"/>
                <a:gridCol w="792088"/>
                <a:gridCol w="648072"/>
                <a:gridCol w="648072"/>
                <a:gridCol w="648072"/>
                <a:gridCol w="792088"/>
                <a:gridCol w="648072"/>
                <a:gridCol w="648077"/>
              </a:tblGrid>
              <a:tr h="1463966">
                <a:tc>
                  <a:txBody>
                    <a:bodyPr/>
                    <a:lstStyle/>
                    <a:p>
                      <a:r>
                        <a:rPr lang="ru-RU" dirty="0" smtClean="0"/>
                        <a:t>Возраст сосны</a:t>
                      </a:r>
                      <a:endParaRPr lang="ru-RU" dirty="0"/>
                    </a:p>
                  </a:txBody>
                  <a:tcPr>
                    <a:solidFill>
                      <a:schemeClr val="accent6">
                        <a:lumMod val="75000"/>
                      </a:schemeClr>
                    </a:solidFill>
                  </a:tcPr>
                </a:tc>
                <a:tc>
                  <a:txBody>
                    <a:bodyPr/>
                    <a:lstStyle/>
                    <a:p>
                      <a:r>
                        <a:rPr lang="ru-RU" dirty="0" smtClean="0"/>
                        <a:t>0</a:t>
                      </a:r>
                      <a:endParaRPr lang="ru-RU" dirty="0"/>
                    </a:p>
                  </a:txBody>
                  <a:tcPr>
                    <a:solidFill>
                      <a:schemeClr val="accent6">
                        <a:lumMod val="75000"/>
                      </a:schemeClr>
                    </a:solidFill>
                  </a:tcPr>
                </a:tc>
                <a:tc>
                  <a:txBody>
                    <a:bodyPr/>
                    <a:lstStyle/>
                    <a:p>
                      <a:r>
                        <a:rPr lang="ru-RU" dirty="0" smtClean="0"/>
                        <a:t>10</a:t>
                      </a:r>
                      <a:endParaRPr lang="ru-RU" dirty="0"/>
                    </a:p>
                  </a:txBody>
                  <a:tcPr>
                    <a:solidFill>
                      <a:schemeClr val="accent6">
                        <a:lumMod val="75000"/>
                      </a:schemeClr>
                    </a:solidFill>
                  </a:tcPr>
                </a:tc>
                <a:tc>
                  <a:txBody>
                    <a:bodyPr/>
                    <a:lstStyle/>
                    <a:p>
                      <a:r>
                        <a:rPr lang="ru-RU" dirty="0" smtClean="0"/>
                        <a:t>20</a:t>
                      </a:r>
                      <a:endParaRPr lang="ru-RU" dirty="0"/>
                    </a:p>
                  </a:txBody>
                  <a:tcPr>
                    <a:solidFill>
                      <a:schemeClr val="accent6">
                        <a:lumMod val="75000"/>
                      </a:schemeClr>
                    </a:solidFill>
                  </a:tcPr>
                </a:tc>
                <a:tc>
                  <a:txBody>
                    <a:bodyPr/>
                    <a:lstStyle/>
                    <a:p>
                      <a:r>
                        <a:rPr lang="ru-RU" dirty="0" smtClean="0"/>
                        <a:t>30</a:t>
                      </a:r>
                      <a:endParaRPr lang="ru-RU" dirty="0"/>
                    </a:p>
                  </a:txBody>
                  <a:tcPr>
                    <a:solidFill>
                      <a:schemeClr val="accent6">
                        <a:lumMod val="75000"/>
                      </a:schemeClr>
                    </a:solidFill>
                  </a:tcPr>
                </a:tc>
                <a:tc>
                  <a:txBody>
                    <a:bodyPr/>
                    <a:lstStyle/>
                    <a:p>
                      <a:r>
                        <a:rPr lang="ru-RU" dirty="0" smtClean="0"/>
                        <a:t>40</a:t>
                      </a:r>
                      <a:endParaRPr lang="ru-RU" dirty="0"/>
                    </a:p>
                  </a:txBody>
                  <a:tcPr>
                    <a:solidFill>
                      <a:schemeClr val="accent6">
                        <a:lumMod val="75000"/>
                      </a:schemeClr>
                    </a:solidFill>
                  </a:tcPr>
                </a:tc>
                <a:tc>
                  <a:txBody>
                    <a:bodyPr/>
                    <a:lstStyle/>
                    <a:p>
                      <a:r>
                        <a:rPr lang="ru-RU" dirty="0" smtClean="0"/>
                        <a:t>50</a:t>
                      </a:r>
                      <a:endParaRPr lang="ru-RU" dirty="0"/>
                    </a:p>
                  </a:txBody>
                  <a:tcPr>
                    <a:solidFill>
                      <a:schemeClr val="accent6">
                        <a:lumMod val="75000"/>
                      </a:schemeClr>
                    </a:solidFill>
                  </a:tcPr>
                </a:tc>
                <a:tc>
                  <a:txBody>
                    <a:bodyPr/>
                    <a:lstStyle/>
                    <a:p>
                      <a:r>
                        <a:rPr lang="ru-RU" dirty="0" smtClean="0"/>
                        <a:t>60</a:t>
                      </a:r>
                      <a:endParaRPr lang="ru-RU" dirty="0"/>
                    </a:p>
                  </a:txBody>
                  <a:tcPr>
                    <a:solidFill>
                      <a:schemeClr val="accent6">
                        <a:lumMod val="75000"/>
                      </a:schemeClr>
                    </a:solidFill>
                  </a:tcPr>
                </a:tc>
                <a:tc>
                  <a:txBody>
                    <a:bodyPr/>
                    <a:lstStyle/>
                    <a:p>
                      <a:r>
                        <a:rPr lang="ru-RU" dirty="0" smtClean="0"/>
                        <a:t>70</a:t>
                      </a:r>
                      <a:endParaRPr lang="ru-RU" dirty="0"/>
                    </a:p>
                  </a:txBody>
                  <a:tcPr>
                    <a:solidFill>
                      <a:schemeClr val="accent6">
                        <a:lumMod val="75000"/>
                      </a:schemeClr>
                    </a:solidFill>
                  </a:tcPr>
                </a:tc>
                <a:tc>
                  <a:txBody>
                    <a:bodyPr/>
                    <a:lstStyle/>
                    <a:p>
                      <a:r>
                        <a:rPr lang="ru-RU" dirty="0" smtClean="0"/>
                        <a:t>80</a:t>
                      </a:r>
                      <a:endParaRPr lang="ru-RU" dirty="0"/>
                    </a:p>
                  </a:txBody>
                  <a:tcPr>
                    <a:solidFill>
                      <a:schemeClr val="accent6">
                        <a:lumMod val="75000"/>
                      </a:schemeClr>
                    </a:solidFill>
                  </a:tcPr>
                </a:tc>
                <a:tc>
                  <a:txBody>
                    <a:bodyPr/>
                    <a:lstStyle/>
                    <a:p>
                      <a:r>
                        <a:rPr lang="ru-RU" dirty="0" smtClean="0"/>
                        <a:t>90</a:t>
                      </a:r>
                      <a:endParaRPr lang="ru-RU" dirty="0"/>
                    </a:p>
                  </a:txBody>
                  <a:tcPr>
                    <a:solidFill>
                      <a:schemeClr val="accent6">
                        <a:lumMod val="75000"/>
                      </a:schemeClr>
                    </a:solidFill>
                  </a:tcPr>
                </a:tc>
              </a:tr>
              <a:tr h="1488362">
                <a:tc>
                  <a:txBody>
                    <a:bodyPr/>
                    <a:lstStyle/>
                    <a:p>
                      <a:r>
                        <a:rPr lang="ru-RU" dirty="0" smtClean="0"/>
                        <a:t>Высота сосны</a:t>
                      </a:r>
                      <a:endParaRPr lang="ru-RU" dirty="0"/>
                    </a:p>
                  </a:txBody>
                  <a:tcPr>
                    <a:solidFill>
                      <a:schemeClr val="accent6">
                        <a:lumMod val="75000"/>
                      </a:schemeClr>
                    </a:solidFill>
                  </a:tcPr>
                </a:tc>
                <a:tc>
                  <a:txBody>
                    <a:bodyPr/>
                    <a:lstStyle/>
                    <a:p>
                      <a:r>
                        <a:rPr lang="ru-RU" dirty="0" smtClean="0"/>
                        <a:t>0</a:t>
                      </a:r>
                      <a:endParaRPr lang="ru-RU" dirty="0"/>
                    </a:p>
                  </a:txBody>
                  <a:tcPr>
                    <a:solidFill>
                      <a:schemeClr val="accent6">
                        <a:lumMod val="75000"/>
                      </a:schemeClr>
                    </a:solidFill>
                  </a:tcPr>
                </a:tc>
                <a:tc>
                  <a:txBody>
                    <a:bodyPr/>
                    <a:lstStyle/>
                    <a:p>
                      <a:r>
                        <a:rPr lang="ru-RU" dirty="0" smtClean="0"/>
                        <a:t>3</a:t>
                      </a:r>
                      <a:endParaRPr lang="ru-RU" dirty="0"/>
                    </a:p>
                  </a:txBody>
                  <a:tcPr>
                    <a:solidFill>
                      <a:schemeClr val="accent6">
                        <a:lumMod val="75000"/>
                      </a:schemeClr>
                    </a:solidFill>
                  </a:tcPr>
                </a:tc>
                <a:tc>
                  <a:txBody>
                    <a:bodyPr/>
                    <a:lstStyle/>
                    <a:p>
                      <a:r>
                        <a:rPr lang="ru-RU" dirty="0" smtClean="0"/>
                        <a:t>6</a:t>
                      </a:r>
                      <a:endParaRPr lang="ru-RU" dirty="0"/>
                    </a:p>
                  </a:txBody>
                  <a:tcPr>
                    <a:solidFill>
                      <a:schemeClr val="accent6">
                        <a:lumMod val="75000"/>
                      </a:schemeClr>
                    </a:solidFill>
                  </a:tcPr>
                </a:tc>
                <a:tc>
                  <a:txBody>
                    <a:bodyPr/>
                    <a:lstStyle/>
                    <a:p>
                      <a:r>
                        <a:rPr lang="ru-RU" dirty="0" smtClean="0"/>
                        <a:t>9</a:t>
                      </a:r>
                      <a:endParaRPr lang="ru-RU" dirty="0"/>
                    </a:p>
                  </a:txBody>
                  <a:tcPr>
                    <a:solidFill>
                      <a:schemeClr val="accent6">
                        <a:lumMod val="75000"/>
                      </a:schemeClr>
                    </a:solidFill>
                  </a:tcPr>
                </a:tc>
                <a:tc>
                  <a:txBody>
                    <a:bodyPr/>
                    <a:lstStyle/>
                    <a:p>
                      <a:r>
                        <a:rPr lang="ru-RU" dirty="0" smtClean="0"/>
                        <a:t>12</a:t>
                      </a:r>
                      <a:endParaRPr lang="ru-RU" dirty="0"/>
                    </a:p>
                  </a:txBody>
                  <a:tcPr>
                    <a:solidFill>
                      <a:schemeClr val="accent6">
                        <a:lumMod val="75000"/>
                      </a:schemeClr>
                    </a:solidFill>
                  </a:tcPr>
                </a:tc>
                <a:tc>
                  <a:txBody>
                    <a:bodyPr/>
                    <a:lstStyle/>
                    <a:p>
                      <a:r>
                        <a:rPr lang="ru-RU" dirty="0" smtClean="0"/>
                        <a:t>14</a:t>
                      </a:r>
                      <a:endParaRPr lang="ru-RU" dirty="0"/>
                    </a:p>
                  </a:txBody>
                  <a:tcPr>
                    <a:solidFill>
                      <a:schemeClr val="accent6">
                        <a:lumMod val="75000"/>
                      </a:schemeClr>
                    </a:solidFill>
                  </a:tcPr>
                </a:tc>
                <a:tc>
                  <a:txBody>
                    <a:bodyPr/>
                    <a:lstStyle/>
                    <a:p>
                      <a:r>
                        <a:rPr lang="ru-RU" dirty="0" smtClean="0"/>
                        <a:t>17</a:t>
                      </a:r>
                      <a:endParaRPr lang="ru-RU" dirty="0"/>
                    </a:p>
                  </a:txBody>
                  <a:tcPr>
                    <a:solidFill>
                      <a:schemeClr val="accent6">
                        <a:lumMod val="75000"/>
                      </a:schemeClr>
                    </a:solidFill>
                  </a:tcPr>
                </a:tc>
                <a:tc>
                  <a:txBody>
                    <a:bodyPr/>
                    <a:lstStyle/>
                    <a:p>
                      <a:r>
                        <a:rPr lang="ru-RU" dirty="0" smtClean="0"/>
                        <a:t>19</a:t>
                      </a:r>
                      <a:endParaRPr lang="ru-RU" dirty="0"/>
                    </a:p>
                  </a:txBody>
                  <a:tcPr>
                    <a:solidFill>
                      <a:schemeClr val="accent6">
                        <a:lumMod val="75000"/>
                      </a:schemeClr>
                    </a:solidFill>
                  </a:tcPr>
                </a:tc>
                <a:tc>
                  <a:txBody>
                    <a:bodyPr/>
                    <a:lstStyle/>
                    <a:p>
                      <a:r>
                        <a:rPr lang="ru-RU" dirty="0" smtClean="0"/>
                        <a:t>21</a:t>
                      </a:r>
                      <a:endParaRPr lang="ru-RU" dirty="0"/>
                    </a:p>
                  </a:txBody>
                  <a:tcPr>
                    <a:solidFill>
                      <a:schemeClr val="accent6">
                        <a:lumMod val="75000"/>
                      </a:schemeClr>
                    </a:solidFill>
                  </a:tcPr>
                </a:tc>
                <a:tc>
                  <a:txBody>
                    <a:bodyPr/>
                    <a:lstStyle/>
                    <a:p>
                      <a:r>
                        <a:rPr lang="ru-RU" dirty="0" smtClean="0"/>
                        <a:t>24</a:t>
                      </a:r>
                      <a:endParaRPr lang="ru-RU" dirty="0"/>
                    </a:p>
                  </a:txBody>
                  <a:tcPr>
                    <a:solidFill>
                      <a:schemeClr val="accent6">
                        <a:lumMod val="75000"/>
                      </a:schemeClr>
                    </a:solidFill>
                  </a:tcPr>
                </a:tc>
              </a:tr>
            </a:tbl>
          </a:graphicData>
        </a:graphic>
      </p:graphicFrame>
    </p:spTree>
    <p:extLst>
      <p:ext uri="{BB962C8B-B14F-4D97-AF65-F5344CB8AC3E}">
        <p14:creationId xmlns:p14="http://schemas.microsoft.com/office/powerpoint/2010/main" val="27649843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lstStyle/>
          <a:p>
            <a:endParaRPr lang="ru-RU" dirty="0"/>
          </a:p>
        </p:txBody>
      </p:sp>
      <p:graphicFrame>
        <p:nvGraphicFramePr>
          <p:cNvPr id="5" name="Диаграмма 4"/>
          <p:cNvGraphicFramePr/>
          <p:nvPr>
            <p:extLst>
              <p:ext uri="{D42A27DB-BD31-4B8C-83A1-F6EECF244321}">
                <p14:modId xmlns:p14="http://schemas.microsoft.com/office/powerpoint/2010/main" val="553870028"/>
              </p:ext>
            </p:extLst>
          </p:nvPr>
        </p:nvGraphicFramePr>
        <p:xfrm>
          <a:off x="251520" y="332656"/>
          <a:ext cx="8712968" cy="60486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5386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r>
              <a:rPr lang="ru-RU" sz="3600" dirty="0">
                <a:solidFill>
                  <a:schemeClr val="tx1"/>
                </a:solidFill>
              </a:rPr>
              <a:t> Задача.</a:t>
            </a:r>
          </a:p>
          <a:p>
            <a:r>
              <a:rPr lang="ru-RU" sz="3600" dirty="0">
                <a:solidFill>
                  <a:schemeClr val="tx1"/>
                </a:solidFill>
              </a:rPr>
              <a:t>На лесной опушке шириной 100 м запыленность воздуха составляет 65% от запыленности на открытом месте, на расстоянии 400 м - снижается до 38%, при 1000 м - до 25% и в 3 км - до 5%. Постройте график зависимости уменьшения запыленности по мере удаления в лес.</a:t>
            </a:r>
          </a:p>
          <a:p>
            <a:endParaRPr lang="ru-RU" sz="3600" dirty="0">
              <a:solidFill>
                <a:schemeClr val="tx1"/>
              </a:solidFill>
            </a:endParaRPr>
          </a:p>
        </p:txBody>
      </p:sp>
    </p:spTree>
    <p:extLst>
      <p:ext uri="{BB962C8B-B14F-4D97-AF65-F5344CB8AC3E}">
        <p14:creationId xmlns:p14="http://schemas.microsoft.com/office/powerpoint/2010/main" val="338497812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lstStyle/>
          <a:p>
            <a:endParaRPr lang="ru-RU" dirty="0"/>
          </a:p>
        </p:txBody>
      </p:sp>
      <p:graphicFrame>
        <p:nvGraphicFramePr>
          <p:cNvPr id="6" name="Диаграмма 5"/>
          <p:cNvGraphicFramePr/>
          <p:nvPr>
            <p:extLst>
              <p:ext uri="{D42A27DB-BD31-4B8C-83A1-F6EECF244321}">
                <p14:modId xmlns:p14="http://schemas.microsoft.com/office/powerpoint/2010/main" val="4201679832"/>
              </p:ext>
            </p:extLst>
          </p:nvPr>
        </p:nvGraphicFramePr>
        <p:xfrm>
          <a:off x="611560" y="476672"/>
          <a:ext cx="8064896" cy="55446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05271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a:solidFill>
            <a:srgbClr val="92D050"/>
          </a:solidFill>
        </p:spPr>
        <p:txBody>
          <a:bodyPr>
            <a:normAutofit/>
          </a:bodyPr>
          <a:lstStyle/>
          <a:p>
            <a:r>
              <a:rPr lang="ru-RU" sz="3600" dirty="0" smtClean="0">
                <a:solidFill>
                  <a:schemeClr val="tx1"/>
                </a:solidFill>
              </a:rPr>
              <a:t>Природа </a:t>
            </a:r>
            <a:r>
              <a:rPr lang="ru-RU" sz="3600" dirty="0">
                <a:solidFill>
                  <a:schemeClr val="tx1"/>
                </a:solidFill>
              </a:rPr>
              <a:t>для человека — все: школа, вуз, академия (где учатся всю жизнь); она — музей (где собрано все лучшее, что создано годами, тысячелетиями); она — художественная галерея (с неповторимыми картинами); она — театр (музыкальный, драмы, комедии, теней и др.); она — наша столовая, аптека; она—наш дом (где хочется чистоты, уюта, красоты, удобства, взаимопонимания, любви, спокойствия). Береги свой дом!</a:t>
            </a:r>
          </a:p>
        </p:txBody>
      </p:sp>
    </p:spTree>
    <p:extLst>
      <p:ext uri="{BB962C8B-B14F-4D97-AF65-F5344CB8AC3E}">
        <p14:creationId xmlns:p14="http://schemas.microsoft.com/office/powerpoint/2010/main" val="19412029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lstStyle/>
          <a:p>
            <a:endParaRPr lang="ru-RU" dirty="0"/>
          </a:p>
        </p:txBody>
      </p:sp>
      <p:graphicFrame>
        <p:nvGraphicFramePr>
          <p:cNvPr id="4" name="Диаграмма 3"/>
          <p:cNvGraphicFramePr/>
          <p:nvPr>
            <p:extLst>
              <p:ext uri="{D42A27DB-BD31-4B8C-83A1-F6EECF244321}">
                <p14:modId xmlns:p14="http://schemas.microsoft.com/office/powerpoint/2010/main" val="3567744594"/>
              </p:ext>
            </p:extLst>
          </p:nvPr>
        </p:nvGraphicFramePr>
        <p:xfrm>
          <a:off x="323528" y="188640"/>
          <a:ext cx="8640960" cy="61926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852522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858000"/>
          </a:xfrm>
        </p:spPr>
        <p:txBody>
          <a:bodyPr/>
          <a:lstStyle/>
          <a:p>
            <a:endParaRPr lang="ru-RU" dirty="0"/>
          </a:p>
        </p:txBody>
      </p:sp>
    </p:spTree>
    <p:extLst>
      <p:ext uri="{BB962C8B-B14F-4D97-AF65-F5344CB8AC3E}">
        <p14:creationId xmlns:p14="http://schemas.microsoft.com/office/powerpoint/2010/main" val="1542512361"/>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164</TotalTime>
  <Words>992</Words>
  <Application>Microsoft Office PowerPoint</Application>
  <PresentationFormat>Экран (4:3)</PresentationFormat>
  <Paragraphs>123</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Фаузия</dc:creator>
  <cp:lastModifiedBy>Фаузия</cp:lastModifiedBy>
  <cp:revision>21</cp:revision>
  <dcterms:created xsi:type="dcterms:W3CDTF">2013-10-06T13:26:36Z</dcterms:created>
  <dcterms:modified xsi:type="dcterms:W3CDTF">2013-10-07T18:12:07Z</dcterms:modified>
</cp:coreProperties>
</file>