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sldIdLst>
    <p:sldId id="256" r:id="rId3"/>
    <p:sldId id="257" r:id="rId4"/>
    <p:sldId id="261" r:id="rId5"/>
    <p:sldId id="279" r:id="rId6"/>
    <p:sldId id="280" r:id="rId7"/>
    <p:sldId id="281" r:id="rId8"/>
    <p:sldId id="282" r:id="rId9"/>
    <p:sldId id="283" r:id="rId10"/>
    <p:sldId id="284" r:id="rId11"/>
    <p:sldId id="27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7B197BB-8103-4040-A129-98FE8F092EFD}">
          <p14:sldIdLst>
            <p14:sldId id="256"/>
            <p14:sldId id="257"/>
            <p14:sldId id="261"/>
            <p14:sldId id="279"/>
            <p14:sldId id="280"/>
            <p14:sldId id="281"/>
            <p14:sldId id="282"/>
          </p14:sldIdLst>
        </p14:section>
        <p14:section name="Раздел без заголовка" id="{9D0D42D7-389B-419F-98DC-E21C933CB0F1}">
          <p14:sldIdLst>
            <p14:sldId id="283"/>
            <p14:sldId id="284"/>
            <p14:sldId id="27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872" y="-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1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4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 smtClean="0"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633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 smtClean="0"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831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 smtClean="0"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864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 smtClean="0"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3792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 smtClean="0"/>
              <a:t>06.12.2015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148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 smtClean="0"/>
              <a:t>06.12.2015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04062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 smtClean="0"/>
              <a:t>06.12.2015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3686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 smtClean="0"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663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 smtClean="0"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6906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 smtClean="0"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185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 smtClean="0"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2726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210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80130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6497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8106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7605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8323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455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27302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545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36413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E2B4C-2297-4780-BF23-417C66F8EF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3B048-638D-487A-A8D9-6F3674D721D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48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6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E2B4C-2297-4780-BF23-417C66F8EF6F}" type="datetimeFigureOut">
              <a:rPr lang="ru-RU" smtClean="0"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3B048-638D-487A-A8D9-6F3674D721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390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6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E2B4C-2297-4780-BF23-417C66F8EF6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06.12.2015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3B048-638D-487A-A8D9-6F3674D721D1}" type="slidenum">
              <a:rPr 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30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0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5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18.bin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1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79701" y="908720"/>
            <a:ext cx="8385630" cy="30469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Урок  по теме :</a:t>
            </a:r>
            <a:r>
              <a:rPr lang="ru-RU" sz="4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Times New Roman"/>
              </a:rPr>
              <a:t/>
            </a:r>
            <a:br>
              <a:rPr lang="ru-RU" sz="4800" b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Calibri"/>
                <a:cs typeface="Times New Roman"/>
              </a:rPr>
            </a:br>
            <a:r>
              <a:rPr lang="ru-RU" sz="4800" b="1" i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«Решение</a:t>
            </a:r>
          </a:p>
          <a:p>
            <a:pPr algn="ctr"/>
            <a:r>
              <a:rPr lang="ru-RU" sz="4800" b="1" i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 комбинированных уравнений.</a:t>
            </a:r>
          </a:p>
          <a:p>
            <a:pPr algn="ctr"/>
            <a:r>
              <a:rPr lang="ru-RU" sz="4800" b="1" i="1" cap="none" spc="0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 Задания №13 ЕГЭ ». </a:t>
            </a:r>
            <a:endParaRPr lang="ru-RU" sz="4800" b="1" i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982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5793653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smtClean="0">
                <a:latin typeface="Times New Roman"/>
                <a:cs typeface="Times New Roman"/>
              </a:rPr>
              <a:t>«Уравнение – это золотой ключ, открывающий все математические сезамы»</a:t>
            </a:r>
            <a:br>
              <a:rPr lang="ru-RU" sz="2800" b="1" smtClean="0">
                <a:latin typeface="Times New Roman"/>
                <a:cs typeface="Times New Roman"/>
              </a:rPr>
            </a:br>
            <a:r>
              <a:rPr lang="ru-RU" sz="2800" b="1" smtClean="0">
                <a:latin typeface="Times New Roman"/>
                <a:cs typeface="Times New Roman"/>
              </a:rPr>
              <a:t/>
            </a:r>
            <a:br>
              <a:rPr lang="ru-RU" sz="2800" b="1" smtClean="0">
                <a:latin typeface="Times New Roman"/>
                <a:cs typeface="Times New Roman"/>
              </a:rPr>
            </a:br>
            <a:r>
              <a:rPr lang="ru-RU" sz="2800" b="1" smtClean="0">
                <a:latin typeface="Times New Roman"/>
                <a:cs typeface="Times New Roman"/>
              </a:rPr>
              <a:t>Польский математик С.Коваль.</a:t>
            </a:r>
            <a:br>
              <a:rPr lang="ru-RU" sz="2800" b="1" smtClean="0">
                <a:latin typeface="Times New Roman"/>
                <a:cs typeface="Times New Roman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88640"/>
            <a:ext cx="8610516" cy="5760641"/>
          </a:xfrm>
        </p:spPr>
        <p:txBody>
          <a:bodyPr/>
          <a:lstStyle/>
          <a:p>
            <a:pPr marL="0" indent="0">
              <a:buNone/>
            </a:pPr>
            <a:endParaRPr lang="ru-RU" sz="2400" smtClean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sz="2400" smtClean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sz="2400" smtClean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sz="2400" dirty="0" smtClean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905694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6034682"/>
          </a:xfrm>
        </p:spPr>
        <p:txBody>
          <a:bodyPr>
            <a:normAutofit fontScale="90000"/>
          </a:bodyPr>
          <a:lstStyle/>
          <a:p>
            <a:pPr algn="l"/>
            <a:r>
              <a:rPr lang="ru-RU" sz="5400" dirty="0" smtClean="0"/>
              <a:t>                        Устно </a:t>
            </a:r>
            <a:br>
              <a:rPr lang="ru-RU" sz="5400" dirty="0" smtClean="0"/>
            </a:br>
            <a:r>
              <a:rPr lang="ru-RU" sz="5400" dirty="0" smtClean="0"/>
              <a:t>             </a:t>
            </a:r>
            <a:r>
              <a:rPr lang="ru-RU" sz="4000" dirty="0" smtClean="0"/>
              <a:t>1)            </a:t>
            </a:r>
            <a:r>
              <a:rPr lang="ru-RU" sz="5400" dirty="0" smtClean="0"/>
              <a:t>             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2) 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                3) 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            4) </a:t>
            </a:r>
            <a:br>
              <a:rPr lang="ru-RU" dirty="0" smtClean="0"/>
            </a:br>
            <a:r>
              <a:rPr lang="en-US" dirty="0" smtClean="0"/>
              <a:t>                </a:t>
            </a:r>
            <a:r>
              <a:rPr lang="ru-RU" dirty="0"/>
              <a:t/>
            </a:r>
            <a:br>
              <a:rPr lang="ru-RU" dirty="0"/>
            </a:br>
            <a:r>
              <a:rPr lang="en-US" dirty="0" smtClean="0"/>
              <a:t>                5) 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1781049"/>
              </p:ext>
            </p:extLst>
          </p:nvPr>
        </p:nvGraphicFramePr>
        <p:xfrm>
          <a:off x="2915816" y="1196752"/>
          <a:ext cx="2376264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Формула" r:id="rId3" imgW="520560" imgH="203040" progId="Equation.3">
                  <p:embed/>
                </p:oleObj>
              </mc:Choice>
              <mc:Fallback>
                <p:oleObj name="Формула" r:id="rId3" imgW="5205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15816" y="1196752"/>
                        <a:ext cx="2376264" cy="6480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1659426"/>
              </p:ext>
            </p:extLst>
          </p:nvPr>
        </p:nvGraphicFramePr>
        <p:xfrm>
          <a:off x="4502150" y="3213100"/>
          <a:ext cx="139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9" name="Формула" r:id="rId5" imgW="139680" imgH="431640" progId="Equation.3">
                  <p:embed/>
                </p:oleObj>
              </mc:Choice>
              <mc:Fallback>
                <p:oleObj name="Формула" r:id="rId5" imgW="1396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02150" y="3213100"/>
                        <a:ext cx="1397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303845"/>
              </p:ext>
            </p:extLst>
          </p:nvPr>
        </p:nvGraphicFramePr>
        <p:xfrm>
          <a:off x="2915816" y="1844824"/>
          <a:ext cx="2664296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0" name="Формула" r:id="rId7" imgW="736560" imgH="482400" progId="Equation.3">
                  <p:embed/>
                </p:oleObj>
              </mc:Choice>
              <mc:Fallback>
                <p:oleObj name="Формула" r:id="rId7" imgW="7365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15816" y="1844824"/>
                        <a:ext cx="2664296" cy="1152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1835376"/>
              </p:ext>
            </p:extLst>
          </p:nvPr>
        </p:nvGraphicFramePr>
        <p:xfrm>
          <a:off x="2987824" y="3140968"/>
          <a:ext cx="2016224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1" name="Формула" r:id="rId9" imgW="672840" imgH="228600" progId="Equation.3">
                  <p:embed/>
                </p:oleObj>
              </mc:Choice>
              <mc:Fallback>
                <p:oleObj name="Формула" r:id="rId9" imgW="6728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987824" y="3140968"/>
                        <a:ext cx="2016224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510119"/>
              </p:ext>
            </p:extLst>
          </p:nvPr>
        </p:nvGraphicFramePr>
        <p:xfrm>
          <a:off x="3059832" y="4203074"/>
          <a:ext cx="2952328" cy="738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2" name="Формула" r:id="rId11" imgW="888840" imgH="215640" progId="Equation.3">
                  <p:embed/>
                </p:oleObj>
              </mc:Choice>
              <mc:Fallback>
                <p:oleObj name="Формула" r:id="rId11" imgW="8888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59832" y="4203074"/>
                        <a:ext cx="2952328" cy="738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983298"/>
              </p:ext>
            </p:extLst>
          </p:nvPr>
        </p:nvGraphicFramePr>
        <p:xfrm>
          <a:off x="2915816" y="5373216"/>
          <a:ext cx="3384376" cy="791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3" name="Формула" r:id="rId13" imgW="1028520" imgH="215640" progId="Equation.3">
                  <p:embed/>
                </p:oleObj>
              </mc:Choice>
              <mc:Fallback>
                <p:oleObj name="Формула" r:id="rId13" imgW="10285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915816" y="5373216"/>
                        <a:ext cx="3384376" cy="7919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9632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579296" cy="5865515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              </a:t>
            </a:r>
            <a:r>
              <a:rPr lang="ru-RU" dirty="0"/>
              <a:t>Р</a:t>
            </a:r>
            <a:r>
              <a:rPr lang="ru-RU" dirty="0" smtClean="0"/>
              <a:t>ешите уравнение. Укажите корни этого уравнения, принадлежащие промежутку.</a:t>
            </a:r>
            <a:r>
              <a:rPr lang="en-US" dirty="0" smtClean="0"/>
              <a:t>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4400" dirty="0" smtClean="0"/>
              <a:t>             1.</a:t>
            </a:r>
            <a:endParaRPr lang="ru-RU" sz="4400" dirty="0" smtClean="0"/>
          </a:p>
          <a:p>
            <a:pPr marL="0" indent="0">
              <a:buNone/>
            </a:pPr>
            <a:endParaRPr lang="ru-RU" sz="4400" dirty="0"/>
          </a:p>
          <a:p>
            <a:pPr marL="0" indent="0">
              <a:buNone/>
            </a:pPr>
            <a:r>
              <a:rPr lang="ru-RU" sz="4400" dirty="0" smtClean="0"/>
              <a:t>             2. </a:t>
            </a:r>
            <a:r>
              <a:rPr lang="en-US" sz="4400" dirty="0" smtClean="0"/>
              <a:t>   </a:t>
            </a:r>
            <a:endParaRPr lang="ru-RU" sz="4400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0482926"/>
              </p:ext>
            </p:extLst>
          </p:nvPr>
        </p:nvGraphicFramePr>
        <p:xfrm>
          <a:off x="2555776" y="1916832"/>
          <a:ext cx="3744416" cy="779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Формула" r:id="rId3" imgW="1066680" imgH="203040" progId="Equation.3">
                  <p:embed/>
                </p:oleObj>
              </mc:Choice>
              <mc:Fallback>
                <p:oleObj name="Формула" r:id="rId3" imgW="106668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5776" y="1916832"/>
                        <a:ext cx="3744416" cy="7792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7737465"/>
              </p:ext>
            </p:extLst>
          </p:nvPr>
        </p:nvGraphicFramePr>
        <p:xfrm>
          <a:off x="7092280" y="1988840"/>
          <a:ext cx="1224136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Формула" r:id="rId5" imgW="304560" imgH="215640" progId="Equation.3">
                  <p:embed/>
                </p:oleObj>
              </mc:Choice>
              <mc:Fallback>
                <p:oleObj name="Формула" r:id="rId5" imgW="3045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092280" y="1988840"/>
                        <a:ext cx="1224136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7117942"/>
              </p:ext>
            </p:extLst>
          </p:nvPr>
        </p:nvGraphicFramePr>
        <p:xfrm>
          <a:off x="2555776" y="3645024"/>
          <a:ext cx="3960440" cy="720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Формула" r:id="rId7" imgW="1333440" imgH="203040" progId="Equation.3">
                  <p:embed/>
                </p:oleObj>
              </mc:Choice>
              <mc:Fallback>
                <p:oleObj name="Формула" r:id="rId7" imgW="133344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55776" y="3645024"/>
                        <a:ext cx="3960440" cy="720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6463230"/>
              </p:ext>
            </p:extLst>
          </p:nvPr>
        </p:nvGraphicFramePr>
        <p:xfrm>
          <a:off x="7092280" y="3573016"/>
          <a:ext cx="1440160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Формула" r:id="rId9" imgW="495000" imgH="215640" progId="Equation.3">
                  <p:embed/>
                </p:oleObj>
              </mc:Choice>
              <mc:Fallback>
                <p:oleObj name="Формула" r:id="rId9" imgW="4950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092280" y="3573016"/>
                        <a:ext cx="1440160" cy="792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444307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5242594"/>
          </a:xfrm>
        </p:spPr>
        <p:txBody>
          <a:bodyPr/>
          <a:lstStyle/>
          <a:p>
            <a:r>
              <a:rPr lang="ru-RU" dirty="0" smtClean="0"/>
              <a:t>Сколько корней имеет уравнение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</a:t>
            </a: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1746937"/>
              </p:ext>
            </p:extLst>
          </p:nvPr>
        </p:nvGraphicFramePr>
        <p:xfrm>
          <a:off x="395536" y="1772816"/>
          <a:ext cx="8496944" cy="19440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Формула" r:id="rId3" imgW="1892160" imgH="431640" progId="Equation.3">
                  <p:embed/>
                </p:oleObj>
              </mc:Choice>
              <mc:Fallback>
                <p:oleObj name="Формула" r:id="rId3" imgW="18921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5536" y="1772816"/>
                        <a:ext cx="8496944" cy="19440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02291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026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а)Решите уравнение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б) Укажите корни этого уравнения, принадлежащие промежутку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0724667"/>
              </p:ext>
            </p:extLst>
          </p:nvPr>
        </p:nvGraphicFramePr>
        <p:xfrm>
          <a:off x="1547664" y="1412776"/>
          <a:ext cx="5616624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Формула" r:id="rId3" imgW="1193760" imgH="266400" progId="Equation.3">
                  <p:embed/>
                </p:oleObj>
              </mc:Choice>
              <mc:Fallback>
                <p:oleObj name="Формула" r:id="rId3" imgW="1193760" imgH="26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47664" y="1412776"/>
                        <a:ext cx="5616624" cy="10081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1740747"/>
              </p:ext>
            </p:extLst>
          </p:nvPr>
        </p:nvGraphicFramePr>
        <p:xfrm>
          <a:off x="4283968" y="4221088"/>
          <a:ext cx="1512168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Формула" r:id="rId5" imgW="609480" imgH="431640" progId="Equation.3">
                  <p:embed/>
                </p:oleObj>
              </mc:Choice>
              <mc:Fallback>
                <p:oleObj name="Формула" r:id="rId5" imgW="6094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283968" y="4221088"/>
                        <a:ext cx="1512168" cy="1224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49011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5602634"/>
          </a:xfrm>
        </p:spPr>
        <p:txBody>
          <a:bodyPr/>
          <a:lstStyle/>
          <a:p>
            <a:r>
              <a:rPr lang="ru-RU" dirty="0" smtClean="0"/>
              <a:t>Решите уравнение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7778435"/>
              </p:ext>
            </p:extLst>
          </p:nvPr>
        </p:nvGraphicFramePr>
        <p:xfrm>
          <a:off x="251520" y="2276872"/>
          <a:ext cx="8640960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Формула" r:id="rId3" imgW="2171520" imgH="241200" progId="Equation.3">
                  <p:embed/>
                </p:oleObj>
              </mc:Choice>
              <mc:Fallback>
                <p:oleObj name="Формула" r:id="rId3" imgW="217152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1520" y="2276872"/>
                        <a:ext cx="8640960" cy="12961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3895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34682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                         Ответы</a:t>
            </a:r>
            <a:br>
              <a:rPr lang="ru-RU" dirty="0" smtClean="0"/>
            </a:br>
            <a:r>
              <a:rPr lang="ru-RU" dirty="0" smtClean="0"/>
              <a:t>        Вариант 1              Вариант 2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    1.       </a:t>
            </a:r>
            <a:r>
              <a:rPr lang="en-US" dirty="0" smtClean="0"/>
              <a:t>; 6.                 1. 0,5 ; 1.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    2                            2.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6114613"/>
              </p:ext>
            </p:extLst>
          </p:nvPr>
        </p:nvGraphicFramePr>
        <p:xfrm>
          <a:off x="1619672" y="1988840"/>
          <a:ext cx="792088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8" name="Формула" r:id="rId3" imgW="139680" imgH="393480" progId="Equation.3">
                  <p:embed/>
                </p:oleObj>
              </mc:Choice>
              <mc:Fallback>
                <p:oleObj name="Формула" r:id="rId3" imgW="1396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9672" y="1988840"/>
                        <a:ext cx="792088" cy="10801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7273886"/>
              </p:ext>
            </p:extLst>
          </p:nvPr>
        </p:nvGraphicFramePr>
        <p:xfrm>
          <a:off x="1475656" y="3861048"/>
          <a:ext cx="3024336" cy="1041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Формула" r:id="rId5" imgW="1409400" imgH="393480" progId="Equation.3">
                  <p:embed/>
                </p:oleObj>
              </mc:Choice>
              <mc:Fallback>
                <p:oleObj name="Формула" r:id="rId5" imgW="14094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75656" y="3861048"/>
                        <a:ext cx="3024336" cy="10417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0773003"/>
              </p:ext>
            </p:extLst>
          </p:nvPr>
        </p:nvGraphicFramePr>
        <p:xfrm>
          <a:off x="5508104" y="3717032"/>
          <a:ext cx="2952328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Формула" r:id="rId7" imgW="1079280" imgH="393480" progId="Equation.3">
                  <p:embed/>
                </p:oleObj>
              </mc:Choice>
              <mc:Fallback>
                <p:oleObj name="Формула" r:id="rId7" imgW="10792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08104" y="3717032"/>
                        <a:ext cx="2952328" cy="11521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4306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18658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              Домашнее задание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      </a:t>
            </a:r>
            <a:r>
              <a:rPr lang="ru-RU" sz="3600" dirty="0" smtClean="0"/>
              <a:t>1.Решите уравнение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      </a:t>
            </a:r>
            <a:r>
              <a:rPr lang="ru-RU" sz="3100" dirty="0" smtClean="0"/>
              <a:t>2.Решите уравнение и укажите корни,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ru-RU" sz="3100" dirty="0"/>
              <a:t> </a:t>
            </a:r>
            <a:r>
              <a:rPr lang="ru-RU" sz="3100" dirty="0" smtClean="0"/>
              <a:t>           принадлежащие промежутку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3108559"/>
              </p:ext>
            </p:extLst>
          </p:nvPr>
        </p:nvGraphicFramePr>
        <p:xfrm>
          <a:off x="2555776" y="1628800"/>
          <a:ext cx="5400600" cy="804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Формула" r:id="rId3" imgW="1358640" imgH="228600" progId="Equation.3">
                  <p:embed/>
                </p:oleObj>
              </mc:Choice>
              <mc:Fallback>
                <p:oleObj name="Формула" r:id="rId3" imgW="135864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5776" y="1628800"/>
                        <a:ext cx="5400600" cy="804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1908754"/>
              </p:ext>
            </p:extLst>
          </p:nvPr>
        </p:nvGraphicFramePr>
        <p:xfrm>
          <a:off x="1691680" y="3356992"/>
          <a:ext cx="6624736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Формула" r:id="rId5" imgW="1904760" imgH="266400" progId="Equation.3">
                  <p:embed/>
                </p:oleObj>
              </mc:Choice>
              <mc:Fallback>
                <p:oleObj name="Формула" r:id="rId5" imgW="1904760" imgH="26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91680" y="3356992"/>
                        <a:ext cx="6624736" cy="9361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4731758"/>
              </p:ext>
            </p:extLst>
          </p:nvPr>
        </p:nvGraphicFramePr>
        <p:xfrm>
          <a:off x="4283968" y="4293096"/>
          <a:ext cx="1368152" cy="9358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Формула" r:id="rId7" imgW="647640" imgH="431640" progId="Equation.3">
                  <p:embed/>
                </p:oleObj>
              </mc:Choice>
              <mc:Fallback>
                <p:oleObj name="Формула" r:id="rId7" imgW="6476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83968" y="4293096"/>
                        <a:ext cx="1368152" cy="9358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5649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814580" y="404664"/>
            <a:ext cx="35815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Рефлексия 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170" name="Picture 2" descr="Рефлексия. Что мне этот урок дал для жизни. Мне показалось важным. - Картинка 105 - Урок Пищеварение - Пищеварение - Картинки п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8628"/>
            <a:ext cx="1390650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Задание 2: Ваша задача составить объявление о покупке той вещи, о которой вы давно мечтаете. - Картинка 24 - История рекламы - Р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680" y="3249307"/>
            <a:ext cx="2880320" cy="352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/>
          <p:cNvGrpSpPr>
            <a:grpSpLocks/>
          </p:cNvGrpSpPr>
          <p:nvPr/>
        </p:nvGrpSpPr>
        <p:grpSpPr bwMode="auto">
          <a:xfrm>
            <a:off x="827584" y="1983100"/>
            <a:ext cx="8064896" cy="692823"/>
            <a:chOff x="2743" y="12894"/>
            <a:chExt cx="6276" cy="688"/>
          </a:xfrm>
        </p:grpSpPr>
        <p:sp>
          <p:nvSpPr>
            <p:cNvPr id="10" name="AutoShape 22"/>
            <p:cNvSpPr>
              <a:spLocks noChangeAspect="1" noChangeArrowheads="1"/>
            </p:cNvSpPr>
            <p:nvPr/>
          </p:nvSpPr>
          <p:spPr bwMode="auto">
            <a:xfrm flipH="1">
              <a:off x="7766" y="12914"/>
              <a:ext cx="125" cy="124"/>
            </a:xfrm>
            <a:prstGeom prst="flowChartConnector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1" name="Line 23"/>
            <p:cNvCxnSpPr/>
            <p:nvPr/>
          </p:nvCxnSpPr>
          <p:spPr bwMode="auto">
            <a:xfrm>
              <a:off x="3026" y="12978"/>
              <a:ext cx="540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  <p:sp>
          <p:nvSpPr>
            <p:cNvPr id="12" name="AutoShape 24"/>
            <p:cNvSpPr>
              <a:spLocks noChangeAspect="1" noChangeArrowheads="1"/>
            </p:cNvSpPr>
            <p:nvPr/>
          </p:nvSpPr>
          <p:spPr bwMode="auto">
            <a:xfrm flipH="1">
              <a:off x="2865" y="12915"/>
              <a:ext cx="125" cy="124"/>
            </a:xfrm>
            <a:prstGeom prst="flowChartConnector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AutoShape 25"/>
            <p:cNvSpPr>
              <a:spLocks noChangeAspect="1" noChangeArrowheads="1"/>
            </p:cNvSpPr>
            <p:nvPr/>
          </p:nvSpPr>
          <p:spPr bwMode="auto">
            <a:xfrm flipH="1">
              <a:off x="3405" y="12915"/>
              <a:ext cx="125" cy="124"/>
            </a:xfrm>
            <a:prstGeom prst="flowChartConnector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AutoShape 26"/>
            <p:cNvSpPr>
              <a:spLocks noChangeAspect="1" noChangeArrowheads="1"/>
            </p:cNvSpPr>
            <p:nvPr/>
          </p:nvSpPr>
          <p:spPr bwMode="auto">
            <a:xfrm flipH="1">
              <a:off x="3966" y="12912"/>
              <a:ext cx="125" cy="124"/>
            </a:xfrm>
            <a:prstGeom prst="flowChartConnector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AutoShape 27"/>
            <p:cNvSpPr>
              <a:spLocks noChangeAspect="1" noChangeArrowheads="1"/>
            </p:cNvSpPr>
            <p:nvPr/>
          </p:nvSpPr>
          <p:spPr bwMode="auto">
            <a:xfrm flipH="1">
              <a:off x="4509" y="12911"/>
              <a:ext cx="125" cy="124"/>
            </a:xfrm>
            <a:prstGeom prst="flowChartConnector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AutoShape 28"/>
            <p:cNvSpPr>
              <a:spLocks noChangeAspect="1" noChangeArrowheads="1"/>
            </p:cNvSpPr>
            <p:nvPr/>
          </p:nvSpPr>
          <p:spPr bwMode="auto">
            <a:xfrm flipH="1">
              <a:off x="5052" y="12911"/>
              <a:ext cx="125" cy="124"/>
            </a:xfrm>
            <a:prstGeom prst="flowChartConnector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AutoShape 29"/>
            <p:cNvSpPr>
              <a:spLocks noChangeAspect="1" noChangeArrowheads="1"/>
            </p:cNvSpPr>
            <p:nvPr/>
          </p:nvSpPr>
          <p:spPr bwMode="auto">
            <a:xfrm flipH="1">
              <a:off x="5595" y="12912"/>
              <a:ext cx="125" cy="124"/>
            </a:xfrm>
            <a:prstGeom prst="flowChartConnector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AutoShape 30"/>
            <p:cNvSpPr>
              <a:spLocks noChangeAspect="1" noChangeArrowheads="1"/>
            </p:cNvSpPr>
            <p:nvPr/>
          </p:nvSpPr>
          <p:spPr bwMode="auto">
            <a:xfrm flipH="1">
              <a:off x="6139" y="12911"/>
              <a:ext cx="125" cy="124"/>
            </a:xfrm>
            <a:prstGeom prst="flowChartConnector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AutoShape 31"/>
            <p:cNvSpPr>
              <a:spLocks noChangeAspect="1" noChangeArrowheads="1"/>
            </p:cNvSpPr>
            <p:nvPr/>
          </p:nvSpPr>
          <p:spPr bwMode="auto">
            <a:xfrm flipH="1">
              <a:off x="6661" y="12911"/>
              <a:ext cx="125" cy="124"/>
            </a:xfrm>
            <a:prstGeom prst="flowChartConnector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AutoShape 32"/>
            <p:cNvSpPr>
              <a:spLocks noChangeAspect="1" noChangeArrowheads="1"/>
            </p:cNvSpPr>
            <p:nvPr/>
          </p:nvSpPr>
          <p:spPr bwMode="auto">
            <a:xfrm flipH="1">
              <a:off x="7209" y="12894"/>
              <a:ext cx="125" cy="124"/>
            </a:xfrm>
            <a:prstGeom prst="flowChartConnector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Text Box 33"/>
            <p:cNvSpPr txBox="1">
              <a:spLocks noChangeArrowheads="1"/>
            </p:cNvSpPr>
            <p:nvPr/>
          </p:nvSpPr>
          <p:spPr bwMode="auto">
            <a:xfrm>
              <a:off x="2743" y="13039"/>
              <a:ext cx="362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0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2" name="Text Box 34"/>
            <p:cNvSpPr txBox="1">
              <a:spLocks noChangeArrowheads="1"/>
            </p:cNvSpPr>
            <p:nvPr/>
          </p:nvSpPr>
          <p:spPr bwMode="auto">
            <a:xfrm>
              <a:off x="3286" y="13039"/>
              <a:ext cx="362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1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3" name="Text Box 35"/>
            <p:cNvSpPr txBox="1">
              <a:spLocks noChangeArrowheads="1"/>
            </p:cNvSpPr>
            <p:nvPr/>
          </p:nvSpPr>
          <p:spPr bwMode="auto">
            <a:xfrm>
              <a:off x="3829" y="13018"/>
              <a:ext cx="543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2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4" name="Text Box 36"/>
            <p:cNvSpPr txBox="1">
              <a:spLocks noChangeArrowheads="1"/>
            </p:cNvSpPr>
            <p:nvPr/>
          </p:nvSpPr>
          <p:spPr bwMode="auto">
            <a:xfrm>
              <a:off x="4372" y="13018"/>
              <a:ext cx="543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3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5" name="Text Box 37"/>
            <p:cNvSpPr txBox="1">
              <a:spLocks noChangeArrowheads="1"/>
            </p:cNvSpPr>
            <p:nvPr/>
          </p:nvSpPr>
          <p:spPr bwMode="auto">
            <a:xfrm>
              <a:off x="4915" y="13018"/>
              <a:ext cx="362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4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6" name="Text Box 38"/>
            <p:cNvSpPr txBox="1">
              <a:spLocks noChangeArrowheads="1"/>
            </p:cNvSpPr>
            <p:nvPr/>
          </p:nvSpPr>
          <p:spPr bwMode="auto">
            <a:xfrm>
              <a:off x="5458" y="13018"/>
              <a:ext cx="362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5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7" name="Text Box 39"/>
            <p:cNvSpPr txBox="1">
              <a:spLocks noChangeArrowheads="1"/>
            </p:cNvSpPr>
            <p:nvPr/>
          </p:nvSpPr>
          <p:spPr bwMode="auto">
            <a:xfrm>
              <a:off x="6525" y="13018"/>
              <a:ext cx="362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7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8" name="Text Box 40"/>
            <p:cNvSpPr txBox="1">
              <a:spLocks noChangeArrowheads="1"/>
            </p:cNvSpPr>
            <p:nvPr/>
          </p:nvSpPr>
          <p:spPr bwMode="auto">
            <a:xfrm>
              <a:off x="7046" y="13019"/>
              <a:ext cx="543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8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9" name="Text Box 41"/>
            <p:cNvSpPr txBox="1">
              <a:spLocks noChangeArrowheads="1"/>
            </p:cNvSpPr>
            <p:nvPr/>
          </p:nvSpPr>
          <p:spPr bwMode="auto">
            <a:xfrm>
              <a:off x="7630" y="13018"/>
              <a:ext cx="422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9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30" name="Text Box 42"/>
            <p:cNvSpPr txBox="1">
              <a:spLocks noChangeArrowheads="1"/>
            </p:cNvSpPr>
            <p:nvPr/>
          </p:nvSpPr>
          <p:spPr bwMode="auto">
            <a:xfrm>
              <a:off x="8114" y="13018"/>
              <a:ext cx="905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10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31" name="AutoShape 43"/>
            <p:cNvSpPr>
              <a:spLocks noChangeAspect="1" noChangeArrowheads="1"/>
            </p:cNvSpPr>
            <p:nvPr/>
          </p:nvSpPr>
          <p:spPr bwMode="auto">
            <a:xfrm flipH="1">
              <a:off x="8310" y="12915"/>
              <a:ext cx="125" cy="124"/>
            </a:xfrm>
            <a:prstGeom prst="flowChartConnector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Text Box 44"/>
            <p:cNvSpPr txBox="1">
              <a:spLocks noChangeArrowheads="1"/>
            </p:cNvSpPr>
            <p:nvPr/>
          </p:nvSpPr>
          <p:spPr bwMode="auto">
            <a:xfrm>
              <a:off x="5982" y="13019"/>
              <a:ext cx="362" cy="5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Calibri"/>
                  <a:cs typeface="Times New Roman"/>
                </a:rPr>
                <a:t>6</a:t>
              </a:r>
              <a:endParaRPr kumimoji="0" lang="ru-RU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6744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58</Words>
  <Application>Microsoft Office PowerPoint</Application>
  <PresentationFormat>Экран (4:3)</PresentationFormat>
  <Paragraphs>29</Paragraphs>
  <Slides>10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Тема Office</vt:lpstr>
      <vt:lpstr>3_Тема Office</vt:lpstr>
      <vt:lpstr>Формула</vt:lpstr>
      <vt:lpstr>Microsoft Equation 3.0</vt:lpstr>
      <vt:lpstr>Презентация PowerPoint</vt:lpstr>
      <vt:lpstr>«Уравнение – это золотой ключ, открывающий все математические сезамы»  Польский математик С.Коваль. </vt:lpstr>
      <vt:lpstr>                        Устно               1)                                           2)                    3)                   4)                                   5) </vt:lpstr>
      <vt:lpstr>Презентация PowerPoint</vt:lpstr>
      <vt:lpstr>Сколько корней имеет уравнение         </vt:lpstr>
      <vt:lpstr>а)Решите уравнение    б) Укажите корни этого уравнения, принадлежащие промежутку   </vt:lpstr>
      <vt:lpstr>Решите уравнение      </vt:lpstr>
      <vt:lpstr>                         Ответы         Вариант 1              Вариант 2     1.       ; 6.                 1. 0,5 ; 1.       2                            2.  </vt:lpstr>
      <vt:lpstr>               Домашнее задание       1.Решите уравнение        2.Решите уравнение и укажите корни,             принадлежащие промежутку    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Лида Козляковская</dc:creator>
  <cp:lastModifiedBy>Фаузия</cp:lastModifiedBy>
  <cp:revision>31</cp:revision>
  <dcterms:created xsi:type="dcterms:W3CDTF">2014-08-07T08:57:46Z</dcterms:created>
  <dcterms:modified xsi:type="dcterms:W3CDTF">2015-12-05T21:52:59Z</dcterms:modified>
</cp:coreProperties>
</file>