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9" r:id="rId11"/>
    <p:sldId id="265" r:id="rId12"/>
    <p:sldId id="266" r:id="rId13"/>
    <p:sldId id="270" r:id="rId14"/>
    <p:sldId id="267" r:id="rId15"/>
    <p:sldId id="268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99"/>
  </p:clrMru>
</p:presentationPr>
</file>

<file path=ppt/tableStyles.xml><?xml version="1.0" encoding="utf-8"?>
<a:tblStyleLst xmlns:a="http://schemas.openxmlformats.org/drawingml/2006/main" def="{5C22544A-7EE6-4342-B048-85BDC9FD1C3A}"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6" Type="http://schemas.openxmlformats.org/officeDocument/2006/relationships/image" Target="../media/image13.wmf"/><Relationship Id="rId5" Type="http://schemas.openxmlformats.org/officeDocument/2006/relationships/image" Target="../media/image12.wmf"/><Relationship Id="rId4" Type="http://schemas.openxmlformats.org/officeDocument/2006/relationships/image" Target="../media/image1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3B158-FAF9-4DD7-9278-4B53573B86BC}" type="datetimeFigureOut">
              <a:rPr lang="ru-RU" smtClean="0"/>
              <a:pPr/>
              <a:t>25.10.2010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84659-0BCA-453F-8020-9E89A6ED5D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3B158-FAF9-4DD7-9278-4B53573B86BC}" type="datetimeFigureOut">
              <a:rPr lang="ru-RU" smtClean="0"/>
              <a:pPr/>
              <a:t>25.10.2010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84659-0BCA-453F-8020-9E89A6ED5D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3B158-FAF9-4DD7-9278-4B53573B86BC}" type="datetimeFigureOut">
              <a:rPr lang="ru-RU" smtClean="0"/>
              <a:pPr/>
              <a:t>25.10.2010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84659-0BCA-453F-8020-9E89A6ED5D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3B158-FAF9-4DD7-9278-4B53573B86BC}" type="datetimeFigureOut">
              <a:rPr lang="ru-RU" smtClean="0"/>
              <a:pPr/>
              <a:t>25.10.2010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84659-0BCA-453F-8020-9E89A6ED5D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3B158-FAF9-4DD7-9278-4B53573B86BC}" type="datetimeFigureOut">
              <a:rPr lang="ru-RU" smtClean="0"/>
              <a:pPr/>
              <a:t>25.10.2010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84659-0BCA-453F-8020-9E89A6ED5D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3B158-FAF9-4DD7-9278-4B53573B86BC}" type="datetimeFigureOut">
              <a:rPr lang="ru-RU" smtClean="0"/>
              <a:pPr/>
              <a:t>25.10.2010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84659-0BCA-453F-8020-9E89A6ED5D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3B158-FAF9-4DD7-9278-4B53573B86BC}" type="datetimeFigureOut">
              <a:rPr lang="ru-RU" smtClean="0"/>
              <a:pPr/>
              <a:t>25.10.2010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84659-0BCA-453F-8020-9E89A6ED5D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3B158-FAF9-4DD7-9278-4B53573B86BC}" type="datetimeFigureOut">
              <a:rPr lang="ru-RU" smtClean="0"/>
              <a:pPr/>
              <a:t>25.10.2010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84659-0BCA-453F-8020-9E89A6ED5D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3B158-FAF9-4DD7-9278-4B53573B86BC}" type="datetimeFigureOut">
              <a:rPr lang="ru-RU" smtClean="0"/>
              <a:pPr/>
              <a:t>25.10.2010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84659-0BCA-453F-8020-9E89A6ED5D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3B158-FAF9-4DD7-9278-4B53573B86BC}" type="datetimeFigureOut">
              <a:rPr lang="ru-RU" smtClean="0"/>
              <a:pPr/>
              <a:t>25.10.2010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84659-0BCA-453F-8020-9E89A6ED5D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3B158-FAF9-4DD7-9278-4B53573B86BC}" type="datetimeFigureOut">
              <a:rPr lang="ru-RU" smtClean="0"/>
              <a:pPr/>
              <a:t>25.10.2010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84659-0BCA-453F-8020-9E89A6ED5D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F3B158-FAF9-4DD7-9278-4B53573B86BC}" type="datetimeFigureOut">
              <a:rPr lang="ru-RU" smtClean="0"/>
              <a:pPr/>
              <a:t>25.10.2010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D84659-0BCA-453F-8020-9E89A6ED5D2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4.bin"/><Relationship Id="rId4" Type="http://schemas.openxmlformats.org/officeDocument/2006/relationships/oleObject" Target="../embeddings/oleObject3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8.bin"/><Relationship Id="rId11" Type="http://schemas.openxmlformats.org/officeDocument/2006/relationships/oleObject" Target="../embeddings/oleObject13.bin"/><Relationship Id="rId5" Type="http://schemas.openxmlformats.org/officeDocument/2006/relationships/oleObject" Target="../embeddings/oleObject7.bin"/><Relationship Id="rId10" Type="http://schemas.openxmlformats.org/officeDocument/2006/relationships/oleObject" Target="../embeddings/oleObject12.bin"/><Relationship Id="rId4" Type="http://schemas.openxmlformats.org/officeDocument/2006/relationships/oleObject" Target="../embeddings/oleObject6.bin"/><Relationship Id="rId9" Type="http://schemas.openxmlformats.org/officeDocument/2006/relationships/oleObject" Target="../embeddings/oleObject11.bin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wmf"/><Relationship Id="rId5" Type="http://schemas.openxmlformats.org/officeDocument/2006/relationships/image" Target="../media/image17.wmf"/><Relationship Id="rId4" Type="http://schemas.openxmlformats.org/officeDocument/2006/relationships/image" Target="../media/image16.w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/>
          <a:lstStyle/>
          <a:p>
            <a:endParaRPr lang="ru-RU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0" y="0"/>
            <a:ext cx="9358282" cy="6858000"/>
          </a:xfrm>
          <a:prstGeom prst="rect">
            <a:avLst/>
          </a:prstGeom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 vert="horz" lIns="91440" tIns="45720" rIns="91440" bIns="45720" rtlCol="0"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0000" b="1" i="0" u="none" strike="noStrike" kern="1200" cap="all" normalizeH="0" baseline="0" noProof="0" dirty="0" smtClean="0">
                <a:ln w="0">
                  <a:solidFill>
                    <a:schemeClr val="bg2">
                      <a:lumMod val="10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КОНУС</a:t>
            </a:r>
            <a:r>
              <a:rPr kumimoji="0" lang="ru-RU" sz="15000" b="1" i="0" u="none" strike="noStrike" kern="1200" cap="all" normalizeH="0" baseline="0" noProof="0" dirty="0" smtClean="0">
                <a:ln w="0">
                  <a:solidFill>
                    <a:schemeClr val="bg2">
                      <a:lumMod val="10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/>
          <a:lstStyle/>
          <a:p>
            <a:endParaRPr lang="ru-RU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457200" y="692150"/>
            <a:ext cx="8229600" cy="51752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Высота цилиндра 16 см, радиус основания 10 см. Цилиндр пересечен плоскостью параллельно оси так, что в сечении получился квадрат. Найдите расстояние от оси цилиндра до этого сечения.</a:t>
            </a:r>
          </a:p>
        </p:txBody>
      </p:sp>
      <p:sp>
        <p:nvSpPr>
          <p:cNvPr id="7" name="Oval 27"/>
          <p:cNvSpPr>
            <a:spLocks noChangeArrowheads="1"/>
          </p:cNvSpPr>
          <p:nvPr/>
        </p:nvSpPr>
        <p:spPr bwMode="auto">
          <a:xfrm>
            <a:off x="5508625" y="3429000"/>
            <a:ext cx="2232025" cy="647700"/>
          </a:xfrm>
          <a:prstGeom prst="ellipse">
            <a:avLst/>
          </a:prstGeom>
          <a:solidFill>
            <a:srgbClr val="00B0F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8" name="Oval 29"/>
          <p:cNvSpPr>
            <a:spLocks noChangeArrowheads="1"/>
          </p:cNvSpPr>
          <p:nvPr/>
        </p:nvSpPr>
        <p:spPr bwMode="auto">
          <a:xfrm>
            <a:off x="5508625" y="5084763"/>
            <a:ext cx="2232025" cy="649287"/>
          </a:xfrm>
          <a:prstGeom prst="ellipse">
            <a:avLst/>
          </a:prstGeom>
          <a:solidFill>
            <a:srgbClr val="00B0F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" name="Line 30"/>
          <p:cNvSpPr>
            <a:spLocks noChangeShapeType="1"/>
          </p:cNvSpPr>
          <p:nvPr/>
        </p:nvSpPr>
        <p:spPr bwMode="auto">
          <a:xfrm>
            <a:off x="5508625" y="3716338"/>
            <a:ext cx="0" cy="17287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" name="Line 31"/>
          <p:cNvSpPr>
            <a:spLocks noChangeShapeType="1"/>
          </p:cNvSpPr>
          <p:nvPr/>
        </p:nvSpPr>
        <p:spPr bwMode="auto">
          <a:xfrm>
            <a:off x="7740650" y="3716338"/>
            <a:ext cx="0" cy="17287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" name="Line 32"/>
          <p:cNvSpPr>
            <a:spLocks noChangeShapeType="1"/>
          </p:cNvSpPr>
          <p:nvPr/>
        </p:nvSpPr>
        <p:spPr bwMode="auto">
          <a:xfrm>
            <a:off x="6588125" y="3716338"/>
            <a:ext cx="0" cy="1728787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2" name="Line 33"/>
          <p:cNvSpPr>
            <a:spLocks noChangeShapeType="1"/>
          </p:cNvSpPr>
          <p:nvPr/>
        </p:nvSpPr>
        <p:spPr bwMode="auto">
          <a:xfrm flipH="1">
            <a:off x="6948488" y="3500438"/>
            <a:ext cx="431800" cy="576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" name="Line 34"/>
          <p:cNvSpPr>
            <a:spLocks noChangeShapeType="1"/>
          </p:cNvSpPr>
          <p:nvPr/>
        </p:nvSpPr>
        <p:spPr bwMode="auto">
          <a:xfrm>
            <a:off x="6948488" y="4076700"/>
            <a:ext cx="0" cy="16573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4" name="Line 35"/>
          <p:cNvSpPr>
            <a:spLocks noChangeShapeType="1"/>
          </p:cNvSpPr>
          <p:nvPr/>
        </p:nvSpPr>
        <p:spPr bwMode="auto">
          <a:xfrm>
            <a:off x="7380288" y="3500438"/>
            <a:ext cx="0" cy="1728787"/>
          </a:xfrm>
          <a:prstGeom prst="line">
            <a:avLst/>
          </a:prstGeom>
          <a:noFill/>
          <a:ln w="9525">
            <a:solidFill>
              <a:schemeClr val="tx1"/>
            </a:solidFill>
            <a:prstDash val="dashDot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5" name="Line 36"/>
          <p:cNvSpPr>
            <a:spLocks noChangeShapeType="1"/>
          </p:cNvSpPr>
          <p:nvPr/>
        </p:nvSpPr>
        <p:spPr bwMode="auto">
          <a:xfrm flipV="1">
            <a:off x="6948488" y="5157788"/>
            <a:ext cx="431800" cy="57467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Dot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6" name="Line 37"/>
          <p:cNvSpPr>
            <a:spLocks noChangeShapeType="1"/>
          </p:cNvSpPr>
          <p:nvPr/>
        </p:nvSpPr>
        <p:spPr bwMode="auto">
          <a:xfrm>
            <a:off x="6588125" y="5445125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7" name="Text Box 38"/>
          <p:cNvSpPr txBox="1">
            <a:spLocks noChangeArrowheads="1"/>
          </p:cNvSpPr>
          <p:nvPr/>
        </p:nvSpPr>
        <p:spPr bwMode="auto">
          <a:xfrm>
            <a:off x="6496050" y="517683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о</a:t>
            </a:r>
          </a:p>
        </p:txBody>
      </p:sp>
      <p:sp>
        <p:nvSpPr>
          <p:cNvPr id="18" name="Text Box 39"/>
          <p:cNvSpPr txBox="1">
            <a:spLocks noChangeArrowheads="1"/>
          </p:cNvSpPr>
          <p:nvPr/>
        </p:nvSpPr>
        <p:spPr bwMode="auto">
          <a:xfrm>
            <a:off x="7072313" y="5176838"/>
            <a:ext cx="2841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dirty="0"/>
              <a:t>к</a:t>
            </a:r>
          </a:p>
        </p:txBody>
      </p:sp>
      <p:sp>
        <p:nvSpPr>
          <p:cNvPr id="19" name="Text Box 40"/>
          <p:cNvSpPr txBox="1">
            <a:spLocks noChangeArrowheads="1"/>
          </p:cNvSpPr>
          <p:nvPr/>
        </p:nvSpPr>
        <p:spPr bwMode="auto">
          <a:xfrm>
            <a:off x="6927850" y="5537200"/>
            <a:ext cx="336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А</a:t>
            </a:r>
          </a:p>
        </p:txBody>
      </p:sp>
      <p:sp>
        <p:nvSpPr>
          <p:cNvPr id="20" name="Text Box 41"/>
          <p:cNvSpPr txBox="1">
            <a:spLocks noChangeArrowheads="1"/>
          </p:cNvSpPr>
          <p:nvPr/>
        </p:nvSpPr>
        <p:spPr bwMode="auto">
          <a:xfrm>
            <a:off x="7288213" y="4960938"/>
            <a:ext cx="3175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д</a:t>
            </a:r>
          </a:p>
        </p:txBody>
      </p:sp>
      <p:sp>
        <p:nvSpPr>
          <p:cNvPr id="21" name="Text Box 43"/>
          <p:cNvSpPr txBox="1">
            <a:spLocks noChangeArrowheads="1"/>
          </p:cNvSpPr>
          <p:nvPr/>
        </p:nvSpPr>
        <p:spPr bwMode="auto">
          <a:xfrm>
            <a:off x="6856413" y="3808413"/>
            <a:ext cx="336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dirty="0"/>
              <a:t>В</a:t>
            </a:r>
          </a:p>
        </p:txBody>
      </p:sp>
      <p:sp>
        <p:nvSpPr>
          <p:cNvPr id="22" name="Text Box 45"/>
          <p:cNvSpPr txBox="1">
            <a:spLocks noChangeArrowheads="1"/>
          </p:cNvSpPr>
          <p:nvPr/>
        </p:nvSpPr>
        <p:spPr bwMode="auto">
          <a:xfrm>
            <a:off x="7288213" y="3232150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С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/>
          <a:lstStyle/>
          <a:p>
            <a:endParaRPr lang="ru-RU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52400" y="-24"/>
            <a:ext cx="9144000" cy="6858000"/>
          </a:xfrm>
          <a:prstGeom prst="rect">
            <a:avLst/>
          </a:prstGeom>
          <a:solidFill>
            <a:srgbClr val="00B0F0"/>
          </a:solidFill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 vert="horz" lIns="91440" tIns="45720" rIns="91440" bIns="45720" rtlCol="0">
            <a:normAutofit/>
          </a:bodyPr>
          <a:lstStyle/>
          <a:p>
            <a:pPr algn="ctr">
              <a:spcBef>
                <a:spcPts val="1200"/>
              </a:spcBef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7350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r>
              <a:rPr lang="ru-RU" sz="6600" b="1" i="1" dirty="0" smtClean="0">
                <a:solidFill>
                  <a:srgbClr val="FFFF00"/>
                </a:solidFill>
                <a:latin typeface="Arno Pro Subhead" pitchFamily="18" charset="0"/>
              </a:rPr>
              <a:t>Конус-</a:t>
            </a:r>
          </a:p>
          <a:p>
            <a:pPr>
              <a:spcBef>
                <a:spcPts val="1200"/>
              </a:spcBef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7350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r>
              <a:rPr lang="en-GB" sz="6600" b="1" i="1" dirty="0" err="1" smtClean="0">
                <a:solidFill>
                  <a:srgbClr val="FFFF00"/>
                </a:solidFill>
                <a:latin typeface="Arno Pro Subhead" pitchFamily="18" charset="0"/>
              </a:rPr>
              <a:t>это</a:t>
            </a:r>
            <a:r>
              <a:rPr lang="en-GB" sz="6600" b="1" i="1" dirty="0" smtClean="0">
                <a:solidFill>
                  <a:srgbClr val="FFFF00"/>
                </a:solidFill>
                <a:latin typeface="Arno Pro Subhead" pitchFamily="18" charset="0"/>
              </a:rPr>
              <a:t> </a:t>
            </a:r>
            <a:r>
              <a:rPr lang="en-GB" sz="6600" b="1" i="1" dirty="0" err="1" smtClean="0">
                <a:solidFill>
                  <a:srgbClr val="FFFF00"/>
                </a:solidFill>
                <a:latin typeface="Arno Pro Subhead" pitchFamily="18" charset="0"/>
              </a:rPr>
              <a:t>тело</a:t>
            </a:r>
            <a:r>
              <a:rPr lang="en-GB" sz="6600" b="1" i="1" dirty="0" smtClean="0">
                <a:solidFill>
                  <a:srgbClr val="FFFF00"/>
                </a:solidFill>
                <a:latin typeface="Arno Pro Subhead" pitchFamily="18" charset="0"/>
              </a:rPr>
              <a:t>, </a:t>
            </a:r>
            <a:r>
              <a:rPr lang="en-GB" sz="6600" b="1" i="1" dirty="0" err="1" smtClean="0">
                <a:solidFill>
                  <a:srgbClr val="FFFF00"/>
                </a:solidFill>
                <a:latin typeface="Arno Pro Subhead" pitchFamily="18" charset="0"/>
              </a:rPr>
              <a:t>ограниченное</a:t>
            </a:r>
            <a:r>
              <a:rPr lang="en-GB" sz="6600" b="1" i="1" dirty="0" smtClean="0">
                <a:solidFill>
                  <a:srgbClr val="FFFF00"/>
                </a:solidFill>
                <a:latin typeface="Arno Pro Subhead" pitchFamily="18" charset="0"/>
              </a:rPr>
              <a:t> </a:t>
            </a:r>
            <a:r>
              <a:rPr lang="en-GB" sz="6600" b="1" i="1" dirty="0" err="1" smtClean="0">
                <a:solidFill>
                  <a:srgbClr val="FFFF00"/>
                </a:solidFill>
                <a:latin typeface="Arno Pro Subhead" pitchFamily="18" charset="0"/>
              </a:rPr>
              <a:t>конической</a:t>
            </a:r>
            <a:r>
              <a:rPr lang="en-GB" sz="6600" b="1" i="1" dirty="0" smtClean="0">
                <a:solidFill>
                  <a:srgbClr val="FFFF00"/>
                </a:solidFill>
                <a:latin typeface="Arno Pro Subhead" pitchFamily="18" charset="0"/>
              </a:rPr>
              <a:t> </a:t>
            </a:r>
            <a:r>
              <a:rPr lang="en-GB" sz="6600" b="1" i="1" dirty="0" err="1" smtClean="0">
                <a:solidFill>
                  <a:srgbClr val="FFFF00"/>
                </a:solidFill>
                <a:latin typeface="Arno Pro Subhead" pitchFamily="18" charset="0"/>
              </a:rPr>
              <a:t>поверхностью</a:t>
            </a:r>
            <a:r>
              <a:rPr lang="en-GB" sz="6600" b="1" i="1" dirty="0" smtClean="0">
                <a:solidFill>
                  <a:srgbClr val="FFFF00"/>
                </a:solidFill>
                <a:latin typeface="Arno Pro Subhead" pitchFamily="18" charset="0"/>
              </a:rPr>
              <a:t> и </a:t>
            </a:r>
            <a:r>
              <a:rPr lang="en-GB" sz="6600" b="1" i="1" dirty="0" err="1" smtClean="0">
                <a:solidFill>
                  <a:srgbClr val="FFFF00"/>
                </a:solidFill>
                <a:latin typeface="Arno Pro Subhead" pitchFamily="18" charset="0"/>
              </a:rPr>
              <a:t>кругом</a:t>
            </a:r>
            <a:r>
              <a:rPr lang="en-GB" sz="6600" b="1" i="1" dirty="0" smtClean="0">
                <a:solidFill>
                  <a:srgbClr val="FFFF00"/>
                </a:solidFill>
                <a:latin typeface="Arno Pro Subhead" pitchFamily="18" charset="0"/>
              </a:rPr>
              <a:t> с </a:t>
            </a:r>
            <a:r>
              <a:rPr lang="en-GB" sz="6600" b="1" i="1" dirty="0" err="1" smtClean="0">
                <a:solidFill>
                  <a:srgbClr val="FFFF00"/>
                </a:solidFill>
                <a:latin typeface="Arno Pro Subhead" pitchFamily="18" charset="0"/>
              </a:rPr>
              <a:t>границей</a:t>
            </a:r>
            <a:r>
              <a:rPr lang="en-GB" sz="6600" b="1" i="1" dirty="0" smtClean="0">
                <a:solidFill>
                  <a:srgbClr val="FFFF00"/>
                </a:solidFill>
                <a:latin typeface="Arno Pro Subhead" pitchFamily="18" charset="0"/>
              </a:rPr>
              <a:t> L.</a:t>
            </a:r>
            <a:endParaRPr lang="en-GB" sz="6600" b="1" i="1" dirty="0">
              <a:solidFill>
                <a:srgbClr val="FFFF00"/>
              </a:solidFill>
              <a:latin typeface="Arno Pro Subhead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/>
          <a:lstStyle/>
          <a:p>
            <a:endParaRPr lang="ru-RU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52400" y="152400"/>
            <a:ext cx="9144000" cy="6858000"/>
          </a:xfrm>
          <a:prstGeom prst="rect">
            <a:avLst/>
          </a:prstGeom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/>
          <a:srcRect l="2768" t="7597" r="18977" b="11673"/>
          <a:stretch>
            <a:fillRect/>
          </a:stretch>
        </p:blipFill>
        <p:spPr bwMode="auto">
          <a:xfrm>
            <a:off x="500034" y="571480"/>
            <a:ext cx="8358246" cy="6070621"/>
          </a:xfrm>
          <a:prstGeom prst="snip2DiagRect">
            <a:avLst/>
          </a:prstGeom>
          <a:solidFill>
            <a:srgbClr val="99FF99"/>
          </a:solidFill>
          <a:ln w="88900" cap="sq">
            <a:solidFill>
              <a:srgbClr val="00B0F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rgbClr val="00B050"/>
          </a:solidFill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/>
          <a:lstStyle/>
          <a:p>
            <a:r>
              <a:rPr lang="en-GB" dirty="0" err="1" smtClean="0">
                <a:solidFill>
                  <a:srgbClr val="FFFF00"/>
                </a:solidFill>
              </a:rPr>
              <a:t>Конус</a:t>
            </a:r>
            <a:r>
              <a:rPr lang="en-GB" dirty="0" smtClean="0">
                <a:solidFill>
                  <a:srgbClr val="FFFF00"/>
                </a:solidFill>
              </a:rPr>
              <a:t> </a:t>
            </a:r>
            <a:r>
              <a:rPr lang="en-GB" dirty="0" err="1">
                <a:solidFill>
                  <a:srgbClr val="FFFF00"/>
                </a:solidFill>
              </a:rPr>
              <a:t>получен</a:t>
            </a:r>
            <a:r>
              <a:rPr lang="en-GB" dirty="0">
                <a:solidFill>
                  <a:srgbClr val="FFFF00"/>
                </a:solidFill>
              </a:rPr>
              <a:t> </a:t>
            </a:r>
            <a:r>
              <a:rPr lang="en-GB" dirty="0" err="1">
                <a:solidFill>
                  <a:srgbClr val="FFFF00"/>
                </a:solidFill>
              </a:rPr>
              <a:t>вращением</a:t>
            </a:r>
            <a:r>
              <a:rPr lang="en-GB" dirty="0">
                <a:solidFill>
                  <a:srgbClr val="FFFF00"/>
                </a:solidFill>
              </a:rPr>
              <a:t> </a:t>
            </a:r>
            <a:r>
              <a:rPr lang="en-GB" dirty="0" err="1">
                <a:solidFill>
                  <a:srgbClr val="FFFF00"/>
                </a:solidFill>
              </a:rPr>
              <a:t>прямоугольного</a:t>
            </a:r>
            <a:r>
              <a:rPr lang="en-GB" dirty="0">
                <a:solidFill>
                  <a:srgbClr val="FFFF00"/>
                </a:solidFill>
              </a:rPr>
              <a:t> </a:t>
            </a:r>
            <a:r>
              <a:rPr lang="en-GB" dirty="0" err="1">
                <a:solidFill>
                  <a:srgbClr val="FFFF00"/>
                </a:solidFill>
              </a:rPr>
              <a:t>треугольника</a:t>
            </a:r>
            <a:r>
              <a:rPr lang="en-GB" dirty="0">
                <a:solidFill>
                  <a:srgbClr val="FFFF00"/>
                </a:solidFill>
              </a:rPr>
              <a:t> АВС </a:t>
            </a:r>
            <a:r>
              <a:rPr lang="en-GB" dirty="0" err="1">
                <a:solidFill>
                  <a:srgbClr val="FFFF00"/>
                </a:solidFill>
              </a:rPr>
              <a:t>вокруг</a:t>
            </a:r>
            <a:r>
              <a:rPr lang="en-GB" dirty="0">
                <a:solidFill>
                  <a:srgbClr val="FFFF00"/>
                </a:solidFill>
              </a:rPr>
              <a:t> </a:t>
            </a:r>
            <a:r>
              <a:rPr lang="en-GB" dirty="0" err="1">
                <a:solidFill>
                  <a:srgbClr val="FFFF00"/>
                </a:solidFill>
              </a:rPr>
              <a:t>катета</a:t>
            </a:r>
            <a:r>
              <a:rPr lang="en-GB" dirty="0">
                <a:solidFill>
                  <a:srgbClr val="FFFF00"/>
                </a:solidFill>
              </a:rPr>
              <a:t> АВ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785786" y="1142984"/>
            <a:ext cx="7715304" cy="550072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/>
          <a:srcRect l="5011" t="16190" r="28552" b="5078"/>
          <a:stretch>
            <a:fillRect/>
          </a:stretch>
        </p:blipFill>
        <p:spPr bwMode="auto">
          <a:xfrm>
            <a:off x="1500165" y="1214422"/>
            <a:ext cx="5929355" cy="543402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4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rgbClr val="FFC000"/>
          </a:solidFill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>
            <a:normAutofit/>
          </a:bodyPr>
          <a:lstStyle/>
          <a:p>
            <a:r>
              <a:rPr lang="en-GB" sz="4800" dirty="0" err="1" smtClean="0">
                <a:solidFill>
                  <a:srgbClr val="7030A0"/>
                </a:solidFill>
              </a:rPr>
              <a:t>Осевое</a:t>
            </a:r>
            <a:r>
              <a:rPr lang="en-GB" sz="4800" dirty="0" smtClean="0">
                <a:solidFill>
                  <a:srgbClr val="7030A0"/>
                </a:solidFill>
              </a:rPr>
              <a:t> </a:t>
            </a:r>
            <a:r>
              <a:rPr lang="en-GB" sz="4800" dirty="0" err="1" smtClean="0">
                <a:solidFill>
                  <a:srgbClr val="7030A0"/>
                </a:solidFill>
              </a:rPr>
              <a:t>сечение</a:t>
            </a:r>
            <a:r>
              <a:rPr lang="en-GB" sz="4800" dirty="0" smtClean="0">
                <a:solidFill>
                  <a:srgbClr val="7030A0"/>
                </a:solidFill>
              </a:rPr>
              <a:t> </a:t>
            </a:r>
            <a:r>
              <a:rPr lang="en-GB" sz="4800" dirty="0" err="1" smtClean="0">
                <a:solidFill>
                  <a:srgbClr val="7030A0"/>
                </a:solidFill>
              </a:rPr>
              <a:t>конуса</a:t>
            </a:r>
            <a:endParaRPr lang="ru-RU" sz="4800" dirty="0">
              <a:solidFill>
                <a:srgbClr val="7030A0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52400" y="928670"/>
            <a:ext cx="8848756" cy="550072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/>
          <a:srcRect l="13278" r="18785" b="11417"/>
          <a:stretch>
            <a:fillRect/>
          </a:stretch>
        </p:blipFill>
        <p:spPr bwMode="auto">
          <a:xfrm>
            <a:off x="1428728" y="1571612"/>
            <a:ext cx="6143668" cy="45212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/>
          <a:lstStyle/>
          <a:p>
            <a:endParaRPr lang="ru-RU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5" name="Group 21"/>
          <p:cNvGrpSpPr>
            <a:grpSpLocks/>
          </p:cNvGrpSpPr>
          <p:nvPr/>
        </p:nvGrpSpPr>
        <p:grpSpPr bwMode="auto">
          <a:xfrm>
            <a:off x="1979613" y="333375"/>
            <a:ext cx="5256212" cy="6164263"/>
            <a:chOff x="1247" y="210"/>
            <a:chExt cx="3311" cy="3883"/>
          </a:xfrm>
        </p:grpSpPr>
        <p:sp>
          <p:nvSpPr>
            <p:cNvPr id="6" name="Oval 4"/>
            <p:cNvSpPr>
              <a:spLocks noChangeArrowheads="1"/>
            </p:cNvSpPr>
            <p:nvPr/>
          </p:nvSpPr>
          <p:spPr bwMode="auto">
            <a:xfrm>
              <a:off x="1247" y="3294"/>
              <a:ext cx="3311" cy="799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9525">
              <a:solidFill>
                <a:schemeClr val="tx1">
                  <a:lumMod val="95000"/>
                  <a:lumOff val="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ru-RU"/>
            </a:p>
          </p:txBody>
        </p:sp>
        <p:sp>
          <p:nvSpPr>
            <p:cNvPr id="7" name="Line 5"/>
            <p:cNvSpPr>
              <a:spLocks noChangeShapeType="1"/>
            </p:cNvSpPr>
            <p:nvPr/>
          </p:nvSpPr>
          <p:spPr bwMode="auto">
            <a:xfrm>
              <a:off x="2789" y="210"/>
              <a:ext cx="1769" cy="3492"/>
            </a:xfrm>
            <a:prstGeom prst="line">
              <a:avLst/>
            </a:prstGeom>
            <a:noFill/>
            <a:ln w="9525">
              <a:solidFill>
                <a:schemeClr val="tx1">
                  <a:lumMod val="95000"/>
                  <a:lumOff val="5000"/>
                </a:scheme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Line 6"/>
            <p:cNvSpPr>
              <a:spLocks noChangeShapeType="1"/>
            </p:cNvSpPr>
            <p:nvPr/>
          </p:nvSpPr>
          <p:spPr bwMode="auto">
            <a:xfrm flipH="1">
              <a:off x="1247" y="210"/>
              <a:ext cx="1542" cy="3447"/>
            </a:xfrm>
            <a:prstGeom prst="line">
              <a:avLst/>
            </a:prstGeom>
            <a:noFill/>
            <a:ln w="9525">
              <a:solidFill>
                <a:schemeClr val="tx1">
                  <a:lumMod val="95000"/>
                  <a:lumOff val="5000"/>
                </a:scheme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2731" y="3624"/>
              <a:ext cx="116" cy="231"/>
            </a:xfrm>
            <a:prstGeom prst="rect">
              <a:avLst/>
            </a:prstGeom>
            <a:noFill/>
            <a:ln w="9525">
              <a:solidFill>
                <a:schemeClr val="tx1">
                  <a:lumMod val="95000"/>
                  <a:lumOff val="5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endParaRPr lang="ru-RU"/>
            </a:p>
          </p:txBody>
        </p:sp>
        <p:sp>
          <p:nvSpPr>
            <p:cNvPr id="10" name="Oval 11"/>
            <p:cNvSpPr>
              <a:spLocks noChangeArrowheads="1"/>
            </p:cNvSpPr>
            <p:nvPr/>
          </p:nvSpPr>
          <p:spPr bwMode="auto">
            <a:xfrm>
              <a:off x="1927" y="1933"/>
              <a:ext cx="1815" cy="36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>
                  <a:lumMod val="95000"/>
                  <a:lumOff val="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" name="Line 12"/>
            <p:cNvSpPr>
              <a:spLocks noChangeShapeType="1"/>
            </p:cNvSpPr>
            <p:nvPr/>
          </p:nvSpPr>
          <p:spPr bwMode="auto">
            <a:xfrm>
              <a:off x="2789" y="210"/>
              <a:ext cx="0" cy="3538"/>
            </a:xfrm>
            <a:prstGeom prst="line">
              <a:avLst/>
            </a:prstGeom>
            <a:noFill/>
            <a:ln w="9525">
              <a:solidFill>
                <a:schemeClr val="tx1">
                  <a:lumMod val="95000"/>
                  <a:lumOff val="5000"/>
                </a:schemeClr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/>
          <a:lstStyle/>
          <a:p>
            <a:endParaRPr lang="ru-RU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52400" y="152400"/>
            <a:ext cx="9144000" cy="6858000"/>
          </a:xfrm>
          <a:prstGeom prst="rect">
            <a:avLst/>
          </a:prstGeom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68313" y="1844675"/>
            <a:ext cx="82296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    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                                 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L=13, R=5</a:t>
            </a:r>
            <a:endParaRPr kumimoji="0" lang="ru-RU" sz="4800" b="0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		            Найти </a:t>
            </a:r>
            <a:r>
              <a:rPr kumimoji="0" lang="en-US" sz="4800" b="0" i="1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</a:t>
            </a:r>
            <a:r>
              <a:rPr kumimoji="0" lang="ru-RU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     	  	             </a:t>
            </a:r>
          </a:p>
        </p:txBody>
      </p:sp>
      <p:grpSp>
        <p:nvGrpSpPr>
          <p:cNvPr id="6" name="Group 16"/>
          <p:cNvGrpSpPr>
            <a:grpSpLocks/>
          </p:cNvGrpSpPr>
          <p:nvPr/>
        </p:nvGrpSpPr>
        <p:grpSpPr bwMode="auto">
          <a:xfrm>
            <a:off x="1071538" y="1285860"/>
            <a:ext cx="3571900" cy="3943365"/>
            <a:chOff x="1202" y="1389"/>
            <a:chExt cx="1497" cy="1905"/>
          </a:xfrm>
        </p:grpSpPr>
        <p:sp>
          <p:nvSpPr>
            <p:cNvPr id="7" name="Oval 4"/>
            <p:cNvSpPr>
              <a:spLocks noChangeArrowheads="1"/>
            </p:cNvSpPr>
            <p:nvPr/>
          </p:nvSpPr>
          <p:spPr bwMode="auto">
            <a:xfrm>
              <a:off x="1202" y="2840"/>
              <a:ext cx="1497" cy="454"/>
            </a:xfrm>
            <a:prstGeom prst="ellipse">
              <a:avLst/>
            </a:prstGeom>
            <a:solidFill>
              <a:srgbClr val="00B0F0"/>
            </a:solidFill>
            <a:ln w="9525">
              <a:solidFill>
                <a:schemeClr val="tx1">
                  <a:lumMod val="95000"/>
                  <a:lumOff val="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ru-RU"/>
            </a:p>
          </p:txBody>
        </p:sp>
        <p:sp>
          <p:nvSpPr>
            <p:cNvPr id="8" name="Line 5"/>
            <p:cNvSpPr>
              <a:spLocks noChangeShapeType="1"/>
            </p:cNvSpPr>
            <p:nvPr/>
          </p:nvSpPr>
          <p:spPr bwMode="auto">
            <a:xfrm flipH="1">
              <a:off x="1202" y="1389"/>
              <a:ext cx="725" cy="1678"/>
            </a:xfrm>
            <a:prstGeom prst="line">
              <a:avLst/>
            </a:prstGeom>
            <a:noFill/>
            <a:ln w="9525">
              <a:solidFill>
                <a:schemeClr val="tx1">
                  <a:lumMod val="95000"/>
                  <a:lumOff val="5000"/>
                </a:scheme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Line 6"/>
            <p:cNvSpPr>
              <a:spLocks noChangeShapeType="1"/>
            </p:cNvSpPr>
            <p:nvPr/>
          </p:nvSpPr>
          <p:spPr bwMode="auto">
            <a:xfrm>
              <a:off x="1927" y="1389"/>
              <a:ext cx="772" cy="1678"/>
            </a:xfrm>
            <a:prstGeom prst="line">
              <a:avLst/>
            </a:prstGeom>
            <a:noFill/>
            <a:ln w="9525">
              <a:solidFill>
                <a:schemeClr val="tx1">
                  <a:lumMod val="95000"/>
                  <a:lumOff val="5000"/>
                </a:scheme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0" name="Line 12"/>
            <p:cNvSpPr>
              <a:spLocks noChangeShapeType="1"/>
            </p:cNvSpPr>
            <p:nvPr/>
          </p:nvSpPr>
          <p:spPr bwMode="auto">
            <a:xfrm>
              <a:off x="1927" y="1389"/>
              <a:ext cx="0" cy="1678"/>
            </a:xfrm>
            <a:prstGeom prst="line">
              <a:avLst/>
            </a:prstGeom>
            <a:noFill/>
            <a:ln w="9525">
              <a:solidFill>
                <a:schemeClr val="tx1">
                  <a:lumMod val="95000"/>
                  <a:lumOff val="5000"/>
                </a:schemeClr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1" name="Line 15"/>
            <p:cNvSpPr>
              <a:spLocks noChangeShapeType="1"/>
            </p:cNvSpPr>
            <p:nvPr/>
          </p:nvSpPr>
          <p:spPr bwMode="auto">
            <a:xfrm>
              <a:off x="1202" y="3067"/>
              <a:ext cx="1497" cy="0"/>
            </a:xfrm>
            <a:prstGeom prst="line">
              <a:avLst/>
            </a:prstGeom>
            <a:noFill/>
            <a:ln w="9525">
              <a:solidFill>
                <a:schemeClr val="tx1">
                  <a:lumMod val="95000"/>
                  <a:lumOff val="5000"/>
                </a:schemeClr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tx2">
              <a:lumMod val="20000"/>
              <a:lumOff val="80000"/>
            </a:schemeClr>
          </a:solidFill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>
            <a:normAutofit fontScale="40000" lnSpcReduction="20000"/>
          </a:bodyPr>
          <a:lstStyle/>
          <a:p>
            <a:pPr algn="l"/>
            <a:endParaRPr lang="en-US" dirty="0" smtClean="0"/>
          </a:p>
          <a:p>
            <a:pPr algn="l"/>
            <a:endParaRPr lang="en-US" dirty="0"/>
          </a:p>
          <a:p>
            <a:pPr algn="l"/>
            <a:r>
              <a:rPr lang="en-US" dirty="0" smtClean="0"/>
              <a:t>   </a:t>
            </a:r>
          </a:p>
          <a:p>
            <a:pPr algn="l"/>
            <a:endParaRPr lang="en-US" dirty="0"/>
          </a:p>
          <a:p>
            <a:pPr algn="l"/>
            <a:endParaRPr lang="en-US" dirty="0" smtClean="0"/>
          </a:p>
          <a:p>
            <a:pPr algn="l"/>
            <a:endParaRPr lang="en-US" dirty="0"/>
          </a:p>
          <a:p>
            <a:pPr algn="l"/>
            <a:r>
              <a:rPr lang="en-US" dirty="0" smtClean="0"/>
              <a:t>                                                               </a:t>
            </a:r>
            <a:r>
              <a:rPr lang="ru-RU" dirty="0" smtClean="0"/>
              <a:t>         </a:t>
            </a:r>
            <a:r>
              <a:rPr lang="en-US" dirty="0" smtClean="0"/>
              <a:t>    </a:t>
            </a:r>
            <a:r>
              <a:rPr lang="en-US" sz="5100" dirty="0" smtClean="0">
                <a:solidFill>
                  <a:schemeClr val="bg2">
                    <a:lumMod val="10000"/>
                  </a:schemeClr>
                </a:solidFill>
              </a:rPr>
              <a:t>B                         </a:t>
            </a:r>
            <a:r>
              <a:rPr lang="ru-RU" sz="6700" dirty="0" smtClean="0">
                <a:solidFill>
                  <a:schemeClr val="bg2">
                    <a:lumMod val="10000"/>
                  </a:schemeClr>
                </a:solidFill>
              </a:rPr>
              <a:t>УГОЛ </a:t>
            </a:r>
            <a:r>
              <a:rPr lang="en-US" sz="6700" dirty="0" smtClean="0">
                <a:solidFill>
                  <a:schemeClr val="bg2">
                    <a:lumMod val="10000"/>
                  </a:schemeClr>
                </a:solidFill>
              </a:rPr>
              <a:t>ABC =90⁰</a:t>
            </a:r>
            <a:r>
              <a:rPr lang="ru-RU" sz="6700" dirty="0" smtClean="0">
                <a:solidFill>
                  <a:schemeClr val="bg2">
                    <a:lumMod val="10000"/>
                  </a:schemeClr>
                </a:solidFill>
              </a:rPr>
              <a:t>, </a:t>
            </a:r>
            <a:r>
              <a:rPr lang="en-US" sz="6700" i="1" dirty="0" smtClean="0">
                <a:solidFill>
                  <a:schemeClr val="bg2">
                    <a:lumMod val="10000"/>
                  </a:schemeClr>
                </a:solidFill>
              </a:rPr>
              <a:t>L=</a:t>
            </a:r>
            <a:r>
              <a:rPr lang="en-US" sz="6700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endParaRPr lang="ru-RU" sz="6700" dirty="0" smtClean="0">
              <a:solidFill>
                <a:schemeClr val="bg2">
                  <a:lumMod val="10000"/>
                </a:schemeClr>
              </a:solidFill>
            </a:endParaRPr>
          </a:p>
          <a:p>
            <a:pPr algn="l"/>
            <a:r>
              <a:rPr lang="ru-RU" sz="67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sz="6700" dirty="0" smtClean="0">
                <a:solidFill>
                  <a:schemeClr val="bg2">
                    <a:lumMod val="10000"/>
                  </a:schemeClr>
                </a:solidFill>
              </a:rPr>
              <a:t>                                                </a:t>
            </a:r>
            <a:r>
              <a:rPr lang="en-US" sz="6700" dirty="0" smtClean="0">
                <a:solidFill>
                  <a:schemeClr val="bg2">
                    <a:lumMod val="10000"/>
                  </a:schemeClr>
                </a:solidFill>
              </a:rPr>
              <a:t>                </a:t>
            </a:r>
            <a:r>
              <a:rPr lang="ru-RU" sz="6700" dirty="0" smtClean="0">
                <a:solidFill>
                  <a:schemeClr val="bg2">
                    <a:lumMod val="10000"/>
                  </a:schemeClr>
                </a:solidFill>
              </a:rPr>
              <a:t>НАЙТИ   </a:t>
            </a:r>
            <a:r>
              <a:rPr lang="en-US" sz="6700" dirty="0" smtClean="0">
                <a:solidFill>
                  <a:schemeClr val="bg2">
                    <a:lumMod val="10000"/>
                  </a:schemeClr>
                </a:solidFill>
              </a:rPr>
              <a:t>R,H                  </a:t>
            </a:r>
          </a:p>
          <a:p>
            <a:pPr algn="l"/>
            <a:endParaRPr lang="en-US" dirty="0" smtClean="0"/>
          </a:p>
          <a:p>
            <a:pPr algn="l"/>
            <a:endParaRPr lang="en-US" b="1" dirty="0"/>
          </a:p>
          <a:p>
            <a:pPr algn="l"/>
            <a:endParaRPr lang="en-US" dirty="0" smtClean="0"/>
          </a:p>
          <a:p>
            <a:pPr algn="l"/>
            <a:endParaRPr lang="en-US" dirty="0"/>
          </a:p>
          <a:p>
            <a:pPr algn="l"/>
            <a:endParaRPr lang="en-US" dirty="0" smtClean="0"/>
          </a:p>
          <a:p>
            <a:pPr algn="l"/>
            <a:endParaRPr lang="en-US" dirty="0"/>
          </a:p>
          <a:p>
            <a:pPr algn="l"/>
            <a:endParaRPr lang="en-US" dirty="0" smtClean="0"/>
          </a:p>
          <a:p>
            <a:pPr algn="l"/>
            <a:endParaRPr lang="en-US" dirty="0"/>
          </a:p>
          <a:p>
            <a:pPr algn="l"/>
            <a:endParaRPr lang="en-US" dirty="0" smtClean="0"/>
          </a:p>
          <a:p>
            <a:pPr algn="l"/>
            <a:endParaRPr lang="en-US" dirty="0"/>
          </a:p>
          <a:p>
            <a:pPr algn="l"/>
            <a:endParaRPr lang="en-US" dirty="0" smtClean="0"/>
          </a:p>
          <a:p>
            <a:pPr algn="l"/>
            <a:endParaRPr lang="en-US" dirty="0"/>
          </a:p>
          <a:p>
            <a:pPr algn="l"/>
            <a:endParaRPr lang="ru-RU" dirty="0" smtClean="0"/>
          </a:p>
          <a:p>
            <a:pPr algn="l"/>
            <a:endParaRPr lang="en-US" dirty="0" smtClean="0"/>
          </a:p>
          <a:p>
            <a:pPr algn="l"/>
            <a:r>
              <a:rPr lang="en-US" sz="5100" dirty="0" smtClean="0"/>
              <a:t>                 </a:t>
            </a:r>
            <a:r>
              <a:rPr lang="ru-RU" sz="5100" dirty="0" smtClean="0"/>
              <a:t>  </a:t>
            </a:r>
            <a:r>
              <a:rPr lang="en-US" sz="5100" dirty="0" smtClean="0"/>
              <a:t>  </a:t>
            </a:r>
            <a:r>
              <a:rPr lang="en-US" sz="5100" dirty="0" smtClean="0">
                <a:solidFill>
                  <a:schemeClr val="bg2">
                    <a:lumMod val="10000"/>
                  </a:schemeClr>
                </a:solidFill>
              </a:rPr>
              <a:t>A    </a:t>
            </a:r>
            <a:r>
              <a:rPr lang="ru-RU" sz="5100" dirty="0" smtClean="0">
                <a:solidFill>
                  <a:schemeClr val="bg2">
                    <a:lumMod val="10000"/>
                  </a:schemeClr>
                </a:solidFill>
              </a:rPr>
              <a:t>                         </a:t>
            </a:r>
            <a:r>
              <a:rPr lang="en-US" sz="5100" dirty="0" smtClean="0">
                <a:solidFill>
                  <a:schemeClr val="bg2">
                    <a:lumMod val="10000"/>
                  </a:schemeClr>
                </a:solidFill>
              </a:rPr>
              <a:t>                               </a:t>
            </a:r>
            <a:r>
              <a:rPr lang="en-US" sz="51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 </a:t>
            </a:r>
            <a:r>
              <a:rPr lang="en-US" sz="5100" dirty="0" smtClean="0">
                <a:solidFill>
                  <a:schemeClr val="bg2">
                    <a:lumMod val="10000"/>
                  </a:schemeClr>
                </a:solidFill>
              </a:rPr>
              <a:t>                          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     </a:t>
            </a:r>
            <a:endParaRPr lang="ru-RU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 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ru-RU" sz="3200" dirty="0">
              <a:solidFill>
                <a:schemeClr val="tx1">
                  <a:tint val="75000"/>
                </a:schemeClr>
              </a:solidFill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3200" dirty="0">
                <a:solidFill>
                  <a:schemeClr val="tx1">
                    <a:tint val="75000"/>
                  </a:schemeClr>
                </a:solidFill>
              </a:rPr>
              <a:t> </a:t>
            </a:r>
            <a:r>
              <a:rPr lang="ru-RU" sz="3200" dirty="0" smtClean="0">
                <a:solidFill>
                  <a:schemeClr val="tx1">
                    <a:tint val="75000"/>
                  </a:schemeClr>
                </a:solidFill>
              </a:rPr>
              <a:t> 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23" name="Group 4"/>
          <p:cNvGrpSpPr>
            <a:grpSpLocks/>
          </p:cNvGrpSpPr>
          <p:nvPr/>
        </p:nvGrpSpPr>
        <p:grpSpPr bwMode="auto">
          <a:xfrm>
            <a:off x="1714480" y="1714488"/>
            <a:ext cx="2928958" cy="3786214"/>
            <a:chOff x="1202" y="1389"/>
            <a:chExt cx="1497" cy="1905"/>
          </a:xfrm>
        </p:grpSpPr>
        <p:sp>
          <p:nvSpPr>
            <p:cNvPr id="24" name="Oval 5"/>
            <p:cNvSpPr>
              <a:spLocks noChangeArrowheads="1"/>
            </p:cNvSpPr>
            <p:nvPr/>
          </p:nvSpPr>
          <p:spPr bwMode="auto">
            <a:xfrm>
              <a:off x="1202" y="2840"/>
              <a:ext cx="1497" cy="454"/>
            </a:xfrm>
            <a:prstGeom prst="ellipse">
              <a:avLst/>
            </a:prstGeom>
            <a:solidFill>
              <a:srgbClr val="99FF99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ru-RU"/>
            </a:p>
          </p:txBody>
        </p:sp>
        <p:sp>
          <p:nvSpPr>
            <p:cNvPr id="25" name="Line 6"/>
            <p:cNvSpPr>
              <a:spLocks noChangeShapeType="1"/>
            </p:cNvSpPr>
            <p:nvPr/>
          </p:nvSpPr>
          <p:spPr bwMode="auto">
            <a:xfrm flipH="1">
              <a:off x="1202" y="1389"/>
              <a:ext cx="725" cy="1678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" name="Line 7"/>
            <p:cNvSpPr>
              <a:spLocks noChangeShapeType="1"/>
            </p:cNvSpPr>
            <p:nvPr/>
          </p:nvSpPr>
          <p:spPr bwMode="auto">
            <a:xfrm>
              <a:off x="1927" y="1389"/>
              <a:ext cx="772" cy="1678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" name="Line 8"/>
            <p:cNvSpPr>
              <a:spLocks noChangeShapeType="1"/>
            </p:cNvSpPr>
            <p:nvPr/>
          </p:nvSpPr>
          <p:spPr bwMode="auto">
            <a:xfrm>
              <a:off x="1927" y="1389"/>
              <a:ext cx="0" cy="1678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8" name="Line 9"/>
            <p:cNvSpPr>
              <a:spLocks noChangeShapeType="1"/>
            </p:cNvSpPr>
            <p:nvPr/>
          </p:nvSpPr>
          <p:spPr bwMode="auto">
            <a:xfrm>
              <a:off x="1202" y="3067"/>
              <a:ext cx="1497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aphicFrame>
        <p:nvGraphicFramePr>
          <p:cNvPr id="33" name="Объект 32"/>
          <p:cNvGraphicFramePr>
            <a:graphicFrameLocks noChangeAspect="1"/>
          </p:cNvGraphicFramePr>
          <p:nvPr/>
        </p:nvGraphicFramePr>
        <p:xfrm>
          <a:off x="7286644" y="1000108"/>
          <a:ext cx="785818" cy="642942"/>
        </p:xfrm>
        <a:graphic>
          <a:graphicData uri="http://schemas.openxmlformats.org/presentationml/2006/ole">
            <p:oleObj spid="_x0000_s1029" name="Формула" r:id="rId3" imgW="304560" imgH="215640" progId="Equation.3">
              <p:embed/>
            </p:oleObj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rgbClr val="92D050"/>
          </a:solidFill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>
            <a:normAutofit fontScale="40000" lnSpcReduction="20000"/>
          </a:bodyPr>
          <a:lstStyle/>
          <a:p>
            <a:pPr algn="l"/>
            <a:endParaRPr lang="en-US" dirty="0" smtClean="0"/>
          </a:p>
          <a:p>
            <a:pPr algn="l"/>
            <a:endParaRPr lang="en-US" dirty="0"/>
          </a:p>
          <a:p>
            <a:pPr algn="l"/>
            <a:r>
              <a:rPr lang="en-US" dirty="0" smtClean="0"/>
              <a:t>   </a:t>
            </a:r>
          </a:p>
          <a:p>
            <a:pPr algn="l"/>
            <a:endParaRPr lang="en-US" dirty="0"/>
          </a:p>
          <a:p>
            <a:pPr algn="l"/>
            <a:endParaRPr lang="en-US" dirty="0" smtClean="0"/>
          </a:p>
          <a:p>
            <a:pPr algn="l"/>
            <a:endParaRPr lang="en-US" dirty="0"/>
          </a:p>
          <a:p>
            <a:pPr algn="l"/>
            <a:r>
              <a:rPr lang="en-US" dirty="0" smtClean="0"/>
              <a:t>                                                               </a:t>
            </a:r>
            <a:r>
              <a:rPr lang="ru-RU" dirty="0" smtClean="0"/>
              <a:t>         </a:t>
            </a:r>
            <a:r>
              <a:rPr lang="en-US" dirty="0" smtClean="0"/>
              <a:t>    </a:t>
            </a:r>
            <a:r>
              <a:rPr lang="en-US" sz="5100" dirty="0" smtClean="0">
                <a:solidFill>
                  <a:schemeClr val="bg2">
                    <a:lumMod val="10000"/>
                  </a:schemeClr>
                </a:solidFill>
              </a:rPr>
              <a:t>B                         </a:t>
            </a:r>
            <a:r>
              <a:rPr lang="ru-RU" sz="6700" dirty="0" smtClean="0">
                <a:solidFill>
                  <a:schemeClr val="bg2">
                    <a:lumMod val="10000"/>
                  </a:schemeClr>
                </a:solidFill>
              </a:rPr>
              <a:t>УГОЛ </a:t>
            </a:r>
            <a:r>
              <a:rPr lang="en-US" sz="6700" dirty="0" smtClean="0">
                <a:solidFill>
                  <a:schemeClr val="bg2">
                    <a:lumMod val="10000"/>
                  </a:schemeClr>
                </a:solidFill>
              </a:rPr>
              <a:t>ABC =</a:t>
            </a:r>
            <a:r>
              <a:rPr lang="ru-RU" sz="6700" dirty="0" smtClean="0">
                <a:solidFill>
                  <a:schemeClr val="bg2">
                    <a:lumMod val="10000"/>
                  </a:schemeClr>
                </a:solidFill>
              </a:rPr>
              <a:t>12</a:t>
            </a:r>
            <a:r>
              <a:rPr lang="en-US" sz="6700" dirty="0" smtClean="0">
                <a:solidFill>
                  <a:schemeClr val="bg2">
                    <a:lumMod val="10000"/>
                  </a:schemeClr>
                </a:solidFill>
              </a:rPr>
              <a:t>0⁰</a:t>
            </a:r>
            <a:r>
              <a:rPr lang="ru-RU" sz="6700" dirty="0" smtClean="0">
                <a:solidFill>
                  <a:schemeClr val="bg2">
                    <a:lumMod val="10000"/>
                  </a:schemeClr>
                </a:solidFill>
              </a:rPr>
              <a:t>, </a:t>
            </a:r>
            <a:r>
              <a:rPr lang="en-US" sz="6700" i="1" dirty="0" smtClean="0">
                <a:solidFill>
                  <a:schemeClr val="bg2">
                    <a:lumMod val="10000"/>
                  </a:schemeClr>
                </a:solidFill>
              </a:rPr>
              <a:t>L=</a:t>
            </a:r>
            <a:r>
              <a:rPr lang="ru-RU" sz="6700" i="1" dirty="0" smtClean="0">
                <a:solidFill>
                  <a:schemeClr val="bg2">
                    <a:lumMod val="10000"/>
                  </a:schemeClr>
                </a:solidFill>
              </a:rPr>
              <a:t>6</a:t>
            </a:r>
            <a:r>
              <a:rPr lang="en-US" sz="6700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endParaRPr lang="ru-RU" sz="6700" dirty="0" smtClean="0">
              <a:solidFill>
                <a:schemeClr val="bg2">
                  <a:lumMod val="10000"/>
                </a:schemeClr>
              </a:solidFill>
            </a:endParaRPr>
          </a:p>
          <a:p>
            <a:pPr algn="l"/>
            <a:r>
              <a:rPr lang="ru-RU" sz="67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sz="6700" dirty="0" smtClean="0">
                <a:solidFill>
                  <a:schemeClr val="bg2">
                    <a:lumMod val="10000"/>
                  </a:schemeClr>
                </a:solidFill>
              </a:rPr>
              <a:t>                                                </a:t>
            </a:r>
            <a:r>
              <a:rPr lang="en-US" sz="6700" dirty="0" smtClean="0">
                <a:solidFill>
                  <a:schemeClr val="bg2">
                    <a:lumMod val="10000"/>
                  </a:schemeClr>
                </a:solidFill>
              </a:rPr>
              <a:t>                </a:t>
            </a:r>
            <a:r>
              <a:rPr lang="ru-RU" sz="6700" dirty="0" smtClean="0">
                <a:solidFill>
                  <a:schemeClr val="bg2">
                    <a:lumMod val="10000"/>
                  </a:schemeClr>
                </a:solidFill>
              </a:rPr>
              <a:t>НАЙТИ   </a:t>
            </a:r>
            <a:r>
              <a:rPr lang="en-US" sz="6700" dirty="0" smtClean="0">
                <a:solidFill>
                  <a:schemeClr val="bg2">
                    <a:lumMod val="10000"/>
                  </a:schemeClr>
                </a:solidFill>
              </a:rPr>
              <a:t>R,H                  </a:t>
            </a:r>
          </a:p>
          <a:p>
            <a:pPr algn="l"/>
            <a:endParaRPr lang="en-US" dirty="0" smtClean="0"/>
          </a:p>
          <a:p>
            <a:pPr algn="l"/>
            <a:endParaRPr lang="en-US" b="1" dirty="0"/>
          </a:p>
          <a:p>
            <a:pPr algn="l"/>
            <a:endParaRPr lang="en-US" dirty="0" smtClean="0"/>
          </a:p>
          <a:p>
            <a:pPr algn="l"/>
            <a:endParaRPr lang="en-US" dirty="0"/>
          </a:p>
          <a:p>
            <a:pPr algn="l"/>
            <a:endParaRPr lang="en-US" dirty="0" smtClean="0"/>
          </a:p>
          <a:p>
            <a:pPr algn="l"/>
            <a:endParaRPr lang="en-US" dirty="0"/>
          </a:p>
          <a:p>
            <a:pPr algn="l"/>
            <a:endParaRPr lang="en-US" dirty="0" smtClean="0"/>
          </a:p>
          <a:p>
            <a:pPr algn="l"/>
            <a:endParaRPr lang="en-US" dirty="0"/>
          </a:p>
          <a:p>
            <a:pPr algn="l"/>
            <a:endParaRPr lang="en-US" dirty="0" smtClean="0"/>
          </a:p>
          <a:p>
            <a:pPr algn="l"/>
            <a:endParaRPr lang="en-US" dirty="0"/>
          </a:p>
          <a:p>
            <a:pPr algn="l"/>
            <a:endParaRPr lang="en-US" dirty="0" smtClean="0"/>
          </a:p>
          <a:p>
            <a:pPr algn="l"/>
            <a:endParaRPr lang="en-US" dirty="0"/>
          </a:p>
          <a:p>
            <a:pPr algn="l"/>
            <a:endParaRPr lang="ru-RU" dirty="0" smtClean="0"/>
          </a:p>
          <a:p>
            <a:pPr algn="l"/>
            <a:endParaRPr lang="en-US" dirty="0" smtClean="0"/>
          </a:p>
          <a:p>
            <a:pPr algn="l"/>
            <a:r>
              <a:rPr lang="en-US" sz="5100" dirty="0" smtClean="0"/>
              <a:t>                 </a:t>
            </a:r>
            <a:r>
              <a:rPr lang="ru-RU" sz="5100" dirty="0" smtClean="0"/>
              <a:t>  </a:t>
            </a:r>
            <a:r>
              <a:rPr lang="en-US" sz="5100" dirty="0" smtClean="0"/>
              <a:t>  </a:t>
            </a:r>
            <a:r>
              <a:rPr lang="en-US" sz="5100" dirty="0" smtClean="0">
                <a:solidFill>
                  <a:schemeClr val="bg2">
                    <a:lumMod val="10000"/>
                  </a:schemeClr>
                </a:solidFill>
              </a:rPr>
              <a:t>A    </a:t>
            </a:r>
            <a:r>
              <a:rPr lang="ru-RU" sz="5100" dirty="0" smtClean="0">
                <a:solidFill>
                  <a:schemeClr val="bg2">
                    <a:lumMod val="10000"/>
                  </a:schemeClr>
                </a:solidFill>
              </a:rPr>
              <a:t>                         </a:t>
            </a:r>
            <a:r>
              <a:rPr lang="en-US" sz="5100" dirty="0" smtClean="0">
                <a:solidFill>
                  <a:schemeClr val="bg2">
                    <a:lumMod val="10000"/>
                  </a:schemeClr>
                </a:solidFill>
              </a:rPr>
              <a:t>                               </a:t>
            </a:r>
            <a:r>
              <a:rPr lang="en-US" sz="51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 </a:t>
            </a:r>
            <a:r>
              <a:rPr lang="en-US" sz="5100" dirty="0" smtClean="0">
                <a:solidFill>
                  <a:schemeClr val="bg2">
                    <a:lumMod val="10000"/>
                  </a:schemeClr>
                </a:solidFill>
              </a:rPr>
              <a:t>                          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     </a:t>
            </a:r>
            <a:endParaRPr lang="ru-RU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 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ru-RU" sz="3200" dirty="0">
              <a:solidFill>
                <a:schemeClr val="tx1">
                  <a:tint val="75000"/>
                </a:schemeClr>
              </a:solidFill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3200" dirty="0">
                <a:solidFill>
                  <a:schemeClr val="tx1">
                    <a:tint val="75000"/>
                  </a:schemeClr>
                </a:solidFill>
              </a:rPr>
              <a:t> </a:t>
            </a:r>
            <a:r>
              <a:rPr lang="ru-RU" sz="3200" dirty="0" smtClean="0">
                <a:solidFill>
                  <a:schemeClr val="tx1">
                    <a:tint val="75000"/>
                  </a:schemeClr>
                </a:solidFill>
              </a:rPr>
              <a:t> 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714480" y="1714488"/>
            <a:ext cx="2928958" cy="3786214"/>
            <a:chOff x="1202" y="1389"/>
            <a:chExt cx="1497" cy="1905"/>
          </a:xfrm>
        </p:grpSpPr>
        <p:sp>
          <p:nvSpPr>
            <p:cNvPr id="24" name="Oval 5"/>
            <p:cNvSpPr>
              <a:spLocks noChangeArrowheads="1"/>
            </p:cNvSpPr>
            <p:nvPr/>
          </p:nvSpPr>
          <p:spPr bwMode="auto">
            <a:xfrm>
              <a:off x="1202" y="2840"/>
              <a:ext cx="1497" cy="454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ru-RU"/>
            </a:p>
          </p:txBody>
        </p:sp>
        <p:sp>
          <p:nvSpPr>
            <p:cNvPr id="25" name="Line 6"/>
            <p:cNvSpPr>
              <a:spLocks noChangeShapeType="1"/>
            </p:cNvSpPr>
            <p:nvPr/>
          </p:nvSpPr>
          <p:spPr bwMode="auto">
            <a:xfrm flipH="1">
              <a:off x="1202" y="1389"/>
              <a:ext cx="725" cy="167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" name="Line 7"/>
            <p:cNvSpPr>
              <a:spLocks noChangeShapeType="1"/>
            </p:cNvSpPr>
            <p:nvPr/>
          </p:nvSpPr>
          <p:spPr bwMode="auto">
            <a:xfrm>
              <a:off x="1927" y="1389"/>
              <a:ext cx="772" cy="167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" name="Line 8"/>
            <p:cNvSpPr>
              <a:spLocks noChangeShapeType="1"/>
            </p:cNvSpPr>
            <p:nvPr/>
          </p:nvSpPr>
          <p:spPr bwMode="auto">
            <a:xfrm>
              <a:off x="1927" y="1389"/>
              <a:ext cx="0" cy="167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8" name="Line 9"/>
            <p:cNvSpPr>
              <a:spLocks noChangeShapeType="1"/>
            </p:cNvSpPr>
            <p:nvPr/>
          </p:nvSpPr>
          <p:spPr bwMode="auto">
            <a:xfrm>
              <a:off x="1202" y="3067"/>
              <a:ext cx="149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/>
          <a:lstStyle/>
          <a:p>
            <a:endParaRPr lang="ru-RU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92D050"/>
            </a:solidFill>
          </a:ln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 vert="horz" lIns="91440" tIns="45720" rIns="91440" bIns="45720" rtlCol="0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ru-RU" sz="3200" dirty="0">
              <a:solidFill>
                <a:schemeClr val="tx1">
                  <a:tint val="75000"/>
                </a:schemeClr>
              </a:solidFill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3200" dirty="0" smtClean="0">
                <a:solidFill>
                  <a:schemeClr val="tx1">
                    <a:tint val="75000"/>
                  </a:schemeClr>
                </a:solidFill>
              </a:rPr>
              <a:t>                                </a:t>
            </a:r>
            <a:r>
              <a:rPr lang="en-US" sz="3200" dirty="0" smtClean="0">
                <a:solidFill>
                  <a:srgbClr val="FF0000"/>
                </a:solidFill>
              </a:rPr>
              <a:t>B</a:t>
            </a:r>
            <a:r>
              <a:rPr lang="en-US" sz="3200" dirty="0" smtClean="0">
                <a:solidFill>
                  <a:schemeClr val="tx1">
                    <a:tint val="75000"/>
                  </a:schemeClr>
                </a:solidFill>
              </a:rPr>
              <a:t>      </a:t>
            </a:r>
            <a:r>
              <a:rPr lang="en-US" sz="3200" dirty="0" smtClean="0">
                <a:solidFill>
                  <a:schemeClr val="bg2">
                    <a:lumMod val="10000"/>
                  </a:schemeClr>
                </a:solidFill>
              </a:rPr>
              <a:t>∆ABC</a:t>
            </a:r>
            <a:r>
              <a:rPr lang="ru-RU" sz="3200" dirty="0" smtClean="0">
                <a:solidFill>
                  <a:schemeClr val="bg2">
                    <a:lumMod val="10000"/>
                  </a:schemeClr>
                </a:solidFill>
              </a:rPr>
              <a:t>-равносторонний, </a:t>
            </a:r>
            <a:endParaRPr lang="en-US" sz="3200" dirty="0" smtClean="0">
              <a:solidFill>
                <a:schemeClr val="bg2">
                  <a:lumMod val="10000"/>
                </a:schemeClr>
              </a:solidFill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32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3200" dirty="0" smtClean="0">
                <a:solidFill>
                  <a:schemeClr val="bg2">
                    <a:lumMod val="10000"/>
                  </a:schemeClr>
                </a:solidFill>
              </a:rPr>
              <a:t>                                                </a:t>
            </a:r>
            <a:r>
              <a:rPr lang="en-US" sz="3200" dirty="0" smtClean="0">
                <a:solidFill>
                  <a:schemeClr val="bg2">
                    <a:lumMod val="10000"/>
                  </a:schemeClr>
                </a:solidFill>
              </a:rPr>
              <a:t>L=12,R=</a:t>
            </a:r>
            <a:r>
              <a:rPr lang="ru-RU" sz="3200" dirty="0" smtClean="0">
                <a:solidFill>
                  <a:schemeClr val="bg2">
                    <a:lumMod val="10000"/>
                  </a:schemeClr>
                </a:solidFill>
              </a:rPr>
              <a:t>10</a:t>
            </a:r>
            <a:r>
              <a:rPr lang="en-US" sz="3200" dirty="0" smtClean="0">
                <a:solidFill>
                  <a:schemeClr val="bg2">
                    <a:lumMod val="10000"/>
                  </a:schemeClr>
                </a:solidFill>
              </a:rPr>
              <a:t>, </a:t>
            </a:r>
            <a:r>
              <a:rPr lang="en-US" sz="3200" dirty="0" smtClean="0">
                <a:solidFill>
                  <a:schemeClr val="bg2">
                    <a:lumMod val="10000"/>
                  </a:schemeClr>
                </a:solidFill>
              </a:rPr>
              <a:t>K-</a:t>
            </a:r>
            <a:r>
              <a:rPr lang="ru-RU" sz="3200" dirty="0" smtClean="0">
                <a:solidFill>
                  <a:schemeClr val="bg2">
                    <a:lumMod val="10000"/>
                  </a:schemeClr>
                </a:solidFill>
              </a:rPr>
              <a:t>середина </a:t>
            </a:r>
            <a:r>
              <a:rPr lang="en-US" sz="3200" dirty="0" smtClean="0">
                <a:solidFill>
                  <a:schemeClr val="bg2">
                    <a:lumMod val="10000"/>
                  </a:schemeClr>
                </a:solidFill>
              </a:rPr>
              <a:t>AC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3200" dirty="0" smtClean="0">
                <a:solidFill>
                  <a:schemeClr val="bg2">
                    <a:lumMod val="10000"/>
                  </a:schemeClr>
                </a:solidFill>
              </a:rPr>
              <a:t>                                                 </a:t>
            </a:r>
            <a:r>
              <a:rPr lang="ru-RU" sz="3200" dirty="0" smtClean="0">
                <a:solidFill>
                  <a:schemeClr val="bg2">
                    <a:lumMod val="10000"/>
                  </a:schemeClr>
                </a:solidFill>
              </a:rPr>
              <a:t>Найти 1)</a:t>
            </a:r>
            <a:r>
              <a:rPr lang="en-US" sz="3200" dirty="0" smtClean="0">
                <a:solidFill>
                  <a:schemeClr val="bg2">
                    <a:lumMod val="10000"/>
                  </a:schemeClr>
                </a:solidFill>
              </a:rPr>
              <a:t>OK, H</a:t>
            </a:r>
            <a:endParaRPr lang="ru-RU" sz="3200" dirty="0" smtClean="0">
              <a:solidFill>
                <a:schemeClr val="bg2">
                  <a:lumMod val="10000"/>
                </a:schemeClr>
              </a:solidFill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32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sz="3200" dirty="0" smtClean="0">
                <a:solidFill>
                  <a:schemeClr val="bg2">
                    <a:lumMod val="10000"/>
                  </a:schemeClr>
                </a:solidFill>
              </a:rPr>
              <a:t>                                                             2) угол </a:t>
            </a:r>
            <a:r>
              <a:rPr lang="en-US" sz="3200" dirty="0" smtClean="0">
                <a:solidFill>
                  <a:schemeClr val="bg2">
                    <a:lumMod val="10000"/>
                  </a:schemeClr>
                </a:solidFill>
              </a:rPr>
              <a:t>OAK, H</a:t>
            </a:r>
            <a:endParaRPr lang="ru-RU" sz="3200" dirty="0" smtClean="0">
              <a:solidFill>
                <a:schemeClr val="bg2">
                  <a:lumMod val="10000"/>
                </a:schemeClr>
              </a:solidFill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ru-RU" sz="3200" dirty="0">
              <a:solidFill>
                <a:schemeClr val="bg2">
                  <a:lumMod val="10000"/>
                </a:schemeClr>
              </a:solidFill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3200" dirty="0" smtClean="0">
                <a:solidFill>
                  <a:schemeClr val="bg2">
                    <a:lumMod val="10000"/>
                  </a:schemeClr>
                </a:solidFill>
              </a:rPr>
              <a:t>                                               </a:t>
            </a:r>
            <a:r>
              <a:rPr lang="en-US" sz="3200" dirty="0" smtClean="0">
                <a:solidFill>
                  <a:schemeClr val="tx1">
                    <a:tint val="75000"/>
                  </a:schemeClr>
                </a:solidFill>
              </a:rPr>
              <a:t>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            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3200" dirty="0">
                <a:solidFill>
                  <a:schemeClr val="tx1">
                    <a:tint val="75000"/>
                  </a:schemeClr>
                </a:solidFill>
              </a:rPr>
              <a:t> </a:t>
            </a:r>
            <a:r>
              <a:rPr lang="en-US" sz="3200" dirty="0" smtClean="0">
                <a:solidFill>
                  <a:schemeClr val="tx1">
                    <a:tint val="75000"/>
                  </a:schemeClr>
                </a:solidFill>
              </a:rPr>
              <a:t>                         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en-US" sz="2800" dirty="0" smtClean="0">
                <a:solidFill>
                  <a:srgbClr val="FF0000"/>
                </a:solidFill>
              </a:rPr>
              <a:t>A</a:t>
            </a: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Oval 5"/>
          <p:cNvSpPr>
            <a:spLocks noChangeArrowheads="1"/>
          </p:cNvSpPr>
          <p:nvPr/>
        </p:nvSpPr>
        <p:spPr bwMode="auto">
          <a:xfrm>
            <a:off x="1908175" y="4508500"/>
            <a:ext cx="2376488" cy="720725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8" name="Line 8"/>
          <p:cNvSpPr>
            <a:spLocks noChangeShapeType="1"/>
          </p:cNvSpPr>
          <p:nvPr/>
        </p:nvSpPr>
        <p:spPr bwMode="auto">
          <a:xfrm>
            <a:off x="3059113" y="2205038"/>
            <a:ext cx="0" cy="266382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" name="Line 6"/>
          <p:cNvSpPr>
            <a:spLocks noChangeShapeType="1"/>
          </p:cNvSpPr>
          <p:nvPr/>
        </p:nvSpPr>
        <p:spPr bwMode="auto">
          <a:xfrm flipH="1">
            <a:off x="1908175" y="2205038"/>
            <a:ext cx="1150938" cy="2663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" name="Line 10"/>
          <p:cNvSpPr>
            <a:spLocks noChangeShapeType="1"/>
          </p:cNvSpPr>
          <p:nvPr/>
        </p:nvSpPr>
        <p:spPr bwMode="auto">
          <a:xfrm flipH="1">
            <a:off x="2771775" y="2205038"/>
            <a:ext cx="287338" cy="3024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2" name="Line 7"/>
          <p:cNvSpPr>
            <a:spLocks noChangeShapeType="1"/>
          </p:cNvSpPr>
          <p:nvPr/>
        </p:nvSpPr>
        <p:spPr bwMode="auto">
          <a:xfrm>
            <a:off x="3059113" y="2205038"/>
            <a:ext cx="1225550" cy="2663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" name="Line 12"/>
          <p:cNvSpPr>
            <a:spLocks noChangeShapeType="1"/>
          </p:cNvSpPr>
          <p:nvPr/>
        </p:nvSpPr>
        <p:spPr bwMode="auto">
          <a:xfrm>
            <a:off x="3059113" y="4868863"/>
            <a:ext cx="122555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4" name="Line 11"/>
          <p:cNvSpPr>
            <a:spLocks noChangeShapeType="1"/>
          </p:cNvSpPr>
          <p:nvPr/>
        </p:nvSpPr>
        <p:spPr bwMode="auto">
          <a:xfrm flipV="1">
            <a:off x="2771775" y="4868863"/>
            <a:ext cx="287338" cy="360362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5" name="Line 13"/>
          <p:cNvSpPr>
            <a:spLocks noChangeShapeType="1"/>
          </p:cNvSpPr>
          <p:nvPr/>
        </p:nvSpPr>
        <p:spPr bwMode="auto">
          <a:xfrm flipV="1">
            <a:off x="2771775" y="4868863"/>
            <a:ext cx="1512888" cy="360362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6" name="Text Box 17"/>
          <p:cNvSpPr txBox="1">
            <a:spLocks noChangeArrowheads="1"/>
          </p:cNvSpPr>
          <p:nvPr/>
        </p:nvSpPr>
        <p:spPr bwMode="auto">
          <a:xfrm>
            <a:off x="3255963" y="4889500"/>
            <a:ext cx="3175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dirty="0"/>
              <a:t>К</a:t>
            </a:r>
          </a:p>
        </p:txBody>
      </p:sp>
      <p:sp>
        <p:nvSpPr>
          <p:cNvPr id="17" name="Line 14"/>
          <p:cNvSpPr>
            <a:spLocks noChangeShapeType="1"/>
          </p:cNvSpPr>
          <p:nvPr/>
        </p:nvSpPr>
        <p:spPr bwMode="auto">
          <a:xfrm>
            <a:off x="3059113" y="4868863"/>
            <a:ext cx="360362" cy="2159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8" name="Text Box 16"/>
          <p:cNvSpPr txBox="1">
            <a:spLocks noChangeArrowheads="1"/>
          </p:cNvSpPr>
          <p:nvPr/>
        </p:nvSpPr>
        <p:spPr bwMode="auto">
          <a:xfrm>
            <a:off x="2967038" y="4529138"/>
            <a:ext cx="361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dirty="0"/>
              <a:t>О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/>
          <a:lstStyle/>
          <a:p>
            <a:endParaRPr lang="ru-RU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52400" y="152400"/>
            <a:ext cx="9144000" cy="6858000"/>
          </a:xfrm>
          <a:prstGeom prst="rect">
            <a:avLst/>
          </a:prstGeom>
          <a:solidFill>
            <a:srgbClr val="FF0000"/>
          </a:solidFill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571472" y="714356"/>
          <a:ext cx="8364537" cy="5500728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1387474"/>
                <a:gridCol w="1462088"/>
                <a:gridCol w="1458912"/>
                <a:gridCol w="1463675"/>
                <a:gridCol w="1458913"/>
                <a:gridCol w="1133475"/>
              </a:tblGrid>
              <a:tr h="9167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1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2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3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4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5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</a:tr>
              <a:tr h="9167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  L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  </a:t>
                      </a:r>
                      <a:r>
                        <a:rPr kumimoji="0" lang="ru-RU" sz="2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  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    2</a:t>
                      </a:r>
                      <a:r>
                        <a:rPr kumimoji="0" lang="ru-RU" sz="2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    2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</a:tr>
              <a:tr h="9167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    r</a:t>
                      </a:r>
                      <a:r>
                        <a:rPr kumimoji="0" lang="ru-RU" sz="2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1,5</a:t>
                      </a:r>
                      <a:r>
                        <a:rPr kumimoji="0" lang="ru-RU" sz="2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3 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</a:tr>
              <a:tr h="9167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    h</a:t>
                      </a:r>
                      <a:r>
                        <a:rPr kumimoji="0" lang="ru-RU" sz="2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     </a:t>
                      </a:r>
                      <a:r>
                        <a:rPr kumimoji="0" lang="ru-RU" sz="2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1,5 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    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   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</a:tr>
              <a:tr h="9167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    S</a:t>
                      </a:r>
                      <a:r>
                        <a:rPr kumimoji="0" lang="ru-RU" sz="2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</a:t>
                      </a:r>
                      <a:r>
                        <a:rPr kumimoji="0" lang="ru-RU" sz="2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ru-RU" sz="2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 9 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</a:tr>
              <a:tr h="9167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2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  </a:t>
                      </a:r>
                      <a:r>
                        <a:rPr kumimoji="0" lang="el-GR" sz="2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α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30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⁰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</a:tr>
            </a:tbl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/>
        </p:nvGraphicFramePr>
        <p:xfrm>
          <a:off x="3643306" y="4500570"/>
          <a:ext cx="1000132" cy="642942"/>
        </p:xfrm>
        <a:graphic>
          <a:graphicData uri="http://schemas.openxmlformats.org/presentationml/2006/ole">
            <p:oleObj spid="_x0000_s4098" name="Формула" r:id="rId3" imgW="380880" imgH="228600" progId="Equation.3">
              <p:embed/>
            </p:oleObj>
          </a:graphicData>
        </a:graphic>
      </p:graphicFrame>
      <p:graphicFrame>
        <p:nvGraphicFramePr>
          <p:cNvPr id="7" name="Объект 6"/>
          <p:cNvGraphicFramePr>
            <a:graphicFrameLocks noChangeAspect="1"/>
          </p:cNvGraphicFramePr>
          <p:nvPr/>
        </p:nvGraphicFramePr>
        <p:xfrm>
          <a:off x="5357818" y="5429264"/>
          <a:ext cx="642942" cy="785818"/>
        </p:xfrm>
        <a:graphic>
          <a:graphicData uri="http://schemas.openxmlformats.org/presentationml/2006/ole">
            <p:oleObj spid="_x0000_s4099" name="Формула" r:id="rId4" imgW="164880" imgH="393480" progId="Equation.3">
              <p:embed/>
            </p:oleObj>
          </a:graphicData>
        </a:graphic>
      </p:graphicFrame>
      <p:graphicFrame>
        <p:nvGraphicFramePr>
          <p:cNvPr id="8" name="Объект 7"/>
          <p:cNvGraphicFramePr>
            <a:graphicFrameLocks noChangeAspect="1"/>
          </p:cNvGraphicFramePr>
          <p:nvPr/>
        </p:nvGraphicFramePr>
        <p:xfrm>
          <a:off x="6786578" y="2714620"/>
          <a:ext cx="642942" cy="642942"/>
        </p:xfrm>
        <a:graphic>
          <a:graphicData uri="http://schemas.openxmlformats.org/presentationml/2006/ole">
            <p:oleObj spid="_x0000_s4100" name="Формула" r:id="rId5" imgW="228600" imgH="228600" progId="Equation.3">
              <p:embed/>
            </p:oleObj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/>
          <a:lstStyle/>
          <a:p>
            <a:endParaRPr lang="ru-RU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52400" y="152400"/>
            <a:ext cx="9144000" cy="6858000"/>
          </a:xfrm>
          <a:prstGeom prst="rect">
            <a:avLst/>
          </a:prstGeom>
          <a:solidFill>
            <a:srgbClr val="FF0000"/>
          </a:solidFill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571472" y="714356"/>
          <a:ext cx="8364537" cy="5500728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1387474"/>
                <a:gridCol w="1462088"/>
                <a:gridCol w="1458912"/>
                <a:gridCol w="1463675"/>
                <a:gridCol w="1458913"/>
                <a:gridCol w="1133475"/>
              </a:tblGrid>
              <a:tr h="9167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4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5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</a:tr>
              <a:tr h="9167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  L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</a:t>
                      </a:r>
                      <a:r>
                        <a:rPr kumimoji="0" lang="ru-RU" sz="2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  10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    2</a:t>
                      </a:r>
                      <a:r>
                        <a:rPr kumimoji="0" lang="ru-RU" sz="2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    2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</a:tr>
              <a:tr h="9167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    r</a:t>
                      </a:r>
                      <a:r>
                        <a:rPr kumimoji="0" lang="ru-RU" sz="2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1,5</a:t>
                      </a:r>
                      <a:r>
                        <a:rPr kumimoji="0" lang="ru-RU" sz="2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3 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</a:tr>
              <a:tr h="9167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    h</a:t>
                      </a:r>
                      <a:r>
                        <a:rPr kumimoji="0" lang="ru-RU" sz="2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     </a:t>
                      </a:r>
                      <a:r>
                        <a:rPr kumimoji="0" lang="ru-RU" sz="2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1,5 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    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  1 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ru-RU" sz="2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</a:tr>
              <a:tr h="9167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    S</a:t>
                      </a:r>
                      <a:r>
                        <a:rPr kumimoji="0" lang="ru-RU" sz="2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</a:t>
                      </a:r>
                      <a:r>
                        <a:rPr kumimoji="0" lang="ru-RU" sz="2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2,25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ru-RU" sz="2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9 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</a:tr>
              <a:tr h="9167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2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  </a:t>
                      </a:r>
                      <a:r>
                        <a:rPr kumimoji="0" lang="el-GR" sz="2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α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45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⁰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30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⁰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60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⁰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45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⁰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</a:tr>
            </a:tbl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/>
        </p:nvGraphicFramePr>
        <p:xfrm>
          <a:off x="2214546" y="1714488"/>
          <a:ext cx="928694" cy="714380"/>
        </p:xfrm>
        <a:graphic>
          <a:graphicData uri="http://schemas.openxmlformats.org/presentationml/2006/ole">
            <p:oleObj spid="_x0000_s3074" name="Формула" r:id="rId3" imgW="342720" imgH="253800" progId="Equation.3">
              <p:embed/>
            </p:oleObj>
          </a:graphicData>
        </a:graphic>
      </p:graphicFrame>
      <p:graphicFrame>
        <p:nvGraphicFramePr>
          <p:cNvPr id="7" name="Объект 6"/>
          <p:cNvGraphicFramePr>
            <a:graphicFrameLocks noChangeAspect="1"/>
          </p:cNvGraphicFramePr>
          <p:nvPr/>
        </p:nvGraphicFramePr>
        <p:xfrm>
          <a:off x="7929586" y="1714488"/>
          <a:ext cx="714380" cy="642942"/>
        </p:xfrm>
        <a:graphic>
          <a:graphicData uri="http://schemas.openxmlformats.org/presentationml/2006/ole">
            <p:oleObj spid="_x0000_s3075" name="Формула" r:id="rId4" imgW="304560" imgH="215640" progId="Equation.3">
              <p:embed/>
            </p:oleObj>
          </a:graphicData>
        </a:graphic>
      </p:graphicFrame>
      <p:graphicFrame>
        <p:nvGraphicFramePr>
          <p:cNvPr id="8" name="Объект 7"/>
          <p:cNvGraphicFramePr>
            <a:graphicFrameLocks noChangeAspect="1"/>
          </p:cNvGraphicFramePr>
          <p:nvPr/>
        </p:nvGraphicFramePr>
        <p:xfrm>
          <a:off x="6786578" y="2643182"/>
          <a:ext cx="714380" cy="642942"/>
        </p:xfrm>
        <a:graphic>
          <a:graphicData uri="http://schemas.openxmlformats.org/presentationml/2006/ole">
            <p:oleObj spid="_x0000_s3076" name="Формула" r:id="rId5" imgW="228600" imgH="228600" progId="Equation.3">
              <p:embed/>
            </p:oleObj>
          </a:graphicData>
        </a:graphic>
      </p:graphicFrame>
      <p:graphicFrame>
        <p:nvGraphicFramePr>
          <p:cNvPr id="3077" name="Object 5"/>
          <p:cNvGraphicFramePr>
            <a:graphicFrameLocks noChangeAspect="1"/>
          </p:cNvGraphicFramePr>
          <p:nvPr/>
        </p:nvGraphicFramePr>
        <p:xfrm>
          <a:off x="6715140" y="4429132"/>
          <a:ext cx="714375" cy="642937"/>
        </p:xfrm>
        <a:graphic>
          <a:graphicData uri="http://schemas.openxmlformats.org/presentationml/2006/ole">
            <p:oleObj spid="_x0000_s3077" name="Формула" r:id="rId6" imgW="228600" imgH="228600" progId="Equation.3">
              <p:embed/>
            </p:oleObj>
          </a:graphicData>
        </a:graphic>
      </p:graphicFrame>
      <p:graphicFrame>
        <p:nvGraphicFramePr>
          <p:cNvPr id="10" name="Объект 9"/>
          <p:cNvGraphicFramePr>
            <a:graphicFrameLocks noChangeAspect="1"/>
          </p:cNvGraphicFramePr>
          <p:nvPr/>
        </p:nvGraphicFramePr>
        <p:xfrm>
          <a:off x="3714744" y="3571876"/>
          <a:ext cx="928694" cy="642942"/>
        </p:xfrm>
        <a:graphic>
          <a:graphicData uri="http://schemas.openxmlformats.org/presentationml/2006/ole">
            <p:oleObj spid="_x0000_s3079" name="Формула" r:id="rId7" imgW="304560" imgH="228600" progId="Equation.3">
              <p:embed/>
            </p:oleObj>
          </a:graphicData>
        </a:graphic>
      </p:graphicFrame>
      <p:graphicFrame>
        <p:nvGraphicFramePr>
          <p:cNvPr id="11" name="Объект 10"/>
          <p:cNvGraphicFramePr>
            <a:graphicFrameLocks noChangeAspect="1"/>
          </p:cNvGraphicFramePr>
          <p:nvPr/>
        </p:nvGraphicFramePr>
        <p:xfrm>
          <a:off x="3714744" y="4572008"/>
          <a:ext cx="928694" cy="571504"/>
        </p:xfrm>
        <a:graphic>
          <a:graphicData uri="http://schemas.openxmlformats.org/presentationml/2006/ole">
            <p:oleObj spid="_x0000_s3080" name="Формула" r:id="rId8" imgW="380880" imgH="228600" progId="Equation.3">
              <p:embed/>
            </p:oleObj>
          </a:graphicData>
        </a:graphic>
      </p:graphicFrame>
      <p:graphicFrame>
        <p:nvGraphicFramePr>
          <p:cNvPr id="3081" name="Object 9"/>
          <p:cNvGraphicFramePr>
            <a:graphicFrameLocks noChangeAspect="1"/>
          </p:cNvGraphicFramePr>
          <p:nvPr/>
        </p:nvGraphicFramePr>
        <p:xfrm>
          <a:off x="5286380" y="3643314"/>
          <a:ext cx="714375" cy="642937"/>
        </p:xfrm>
        <a:graphic>
          <a:graphicData uri="http://schemas.openxmlformats.org/presentationml/2006/ole">
            <p:oleObj spid="_x0000_s3081" name="Формула" r:id="rId9" imgW="228600" imgH="228600" progId="Equation.3">
              <p:embed/>
            </p:oleObj>
          </a:graphicData>
        </a:graphic>
      </p:graphicFrame>
      <p:graphicFrame>
        <p:nvGraphicFramePr>
          <p:cNvPr id="3082" name="Object 10"/>
          <p:cNvGraphicFramePr>
            <a:graphicFrameLocks noChangeAspect="1"/>
          </p:cNvGraphicFramePr>
          <p:nvPr/>
        </p:nvGraphicFramePr>
        <p:xfrm>
          <a:off x="5143504" y="4500570"/>
          <a:ext cx="714375" cy="642937"/>
        </p:xfrm>
        <a:graphic>
          <a:graphicData uri="http://schemas.openxmlformats.org/presentationml/2006/ole">
            <p:oleObj spid="_x0000_s3082" name="Формула" r:id="rId10" imgW="228600" imgH="228600" progId="Equation.3">
              <p:embed/>
            </p:oleObj>
          </a:graphicData>
        </a:graphic>
      </p:graphicFrame>
      <p:graphicFrame>
        <p:nvGraphicFramePr>
          <p:cNvPr id="14" name="Объект 13"/>
          <p:cNvGraphicFramePr>
            <a:graphicFrameLocks noChangeAspect="1"/>
          </p:cNvGraphicFramePr>
          <p:nvPr/>
        </p:nvGraphicFramePr>
        <p:xfrm>
          <a:off x="5357818" y="5286388"/>
          <a:ext cx="571504" cy="785818"/>
        </p:xfrm>
        <a:graphic>
          <a:graphicData uri="http://schemas.openxmlformats.org/presentationml/2006/ole">
            <p:oleObj spid="_x0000_s3083" name="Формула" r:id="rId11" imgW="164880" imgH="393480" progId="Equation.3">
              <p:embed/>
            </p:oleObj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/>
          <a:lstStyle/>
          <a:p>
            <a:endParaRPr lang="ru-RU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52400" y="152400"/>
            <a:ext cx="9144000" cy="6858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4400" dirty="0" smtClean="0">
                <a:solidFill>
                  <a:srgbClr val="C00000"/>
                </a:solidFill>
              </a:rPr>
              <a:t>Оценка 5 –все выполнены верно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Оценка 4 – допущено не больше двух ошибок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4400" dirty="0" smtClean="0">
                <a:solidFill>
                  <a:srgbClr val="C00000"/>
                </a:solidFill>
              </a:rPr>
              <a:t>Оценка 3 – допущено не больше четырех ошибок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Оценка 2</a:t>
            </a:r>
            <a:r>
              <a:rPr kumimoji="0" lang="ru-RU" sz="4400" b="0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– допущено больше четырех ошибок.</a:t>
            </a:r>
            <a:endParaRPr kumimoji="0" lang="ru-RU" sz="44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/>
          <a:lstStyle/>
          <a:p>
            <a:endParaRPr lang="ru-RU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0" y="0"/>
            <a:ext cx="9144000" cy="7143728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 vert="horz" lIns="91440" tIns="45720" rIns="91440" bIns="45720" rtlCol="0">
            <a:normAutofit/>
          </a:bodyPr>
          <a:lstStyle/>
          <a:p>
            <a:pPr algn="ctr">
              <a:buFont typeface="Arial" charset="0"/>
              <a:buNone/>
              <a:defRPr/>
            </a:pPr>
            <a:endParaRPr lang="ru-RU" sz="12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pPr algn="ctr">
              <a:buFont typeface="Arial" charset="0"/>
              <a:buNone/>
              <a:defRPr/>
            </a:pPr>
            <a:endParaRPr lang="ru-RU" sz="1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pPr algn="ctr">
              <a:buFont typeface="Arial" charset="0"/>
              <a:buNone/>
              <a:defRPr/>
            </a:pPr>
            <a:endParaRPr lang="ru-RU" sz="12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pPr algn="ctr">
              <a:buFont typeface="Arial" charset="0"/>
              <a:buNone/>
              <a:defRPr/>
            </a:pPr>
            <a:endParaRPr lang="ru-RU" sz="1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pPr algn="ctr">
              <a:buFont typeface="Arial" charset="0"/>
              <a:buNone/>
              <a:defRPr/>
            </a:pPr>
            <a:endParaRPr lang="ru-RU" sz="12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pPr algn="ctr">
              <a:buFont typeface="Arial" charset="0"/>
              <a:buNone/>
              <a:defRPr/>
            </a:pPr>
            <a:endParaRPr lang="ru-RU" sz="1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pPr algn="ctr">
              <a:buFont typeface="Arial" charset="0"/>
              <a:buNone/>
              <a:defRPr/>
            </a:pPr>
            <a:endParaRPr lang="ru-RU" sz="12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pPr algn="ctr">
              <a:buFont typeface="Arial" charset="0"/>
              <a:buNone/>
              <a:defRPr/>
            </a:pPr>
            <a:endParaRPr lang="ru-RU" sz="1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pPr algn="ctr">
              <a:buFont typeface="Arial" charset="0"/>
              <a:buNone/>
              <a:defRPr/>
            </a:pPr>
            <a:endParaRPr lang="ru-RU" sz="12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pPr algn="ctr">
              <a:buFont typeface="Arial" charset="0"/>
              <a:buNone/>
              <a:defRPr/>
            </a:pPr>
            <a:endParaRPr lang="ru-RU" sz="1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pPr algn="ctr">
              <a:buFont typeface="Arial" charset="0"/>
              <a:buNone/>
              <a:defRPr/>
            </a:pPr>
            <a:endParaRPr lang="ru-RU" sz="12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pPr algn="ctr">
              <a:buFont typeface="Arial" charset="0"/>
              <a:buNone/>
              <a:defRPr/>
            </a:pPr>
            <a:endParaRPr lang="ru-RU" sz="1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pPr algn="ctr">
              <a:buFont typeface="Arial" charset="0"/>
              <a:buNone/>
              <a:defRPr/>
            </a:pPr>
            <a:endParaRPr lang="ru-RU" sz="12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pPr algn="ctr">
              <a:buFont typeface="Arial" charset="0"/>
              <a:buNone/>
              <a:defRPr/>
            </a:pPr>
            <a:endParaRPr lang="ru-RU" sz="1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pPr algn="ctr">
              <a:buFont typeface="Arial" charset="0"/>
              <a:buNone/>
              <a:defRPr/>
            </a:pPr>
            <a:endParaRPr lang="ru-RU" sz="12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pPr algn="ctr">
              <a:buFont typeface="Arial" charset="0"/>
              <a:buNone/>
              <a:defRPr/>
            </a:pPr>
            <a:r>
              <a:rPr lang="ru-RU" sz="44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Спасибо за внимание</a:t>
            </a:r>
            <a:endParaRPr lang="ru-RU" sz="4400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3" descr="C:\Documents and Settings\Admin\Local Settings\Temporary Internet Files\Content.IE5\E93MP4UN\MC900333162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75" y="571500"/>
            <a:ext cx="1738313" cy="18367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2" descr="C:\Documents and Settings\Admin\Local Settings\Temporary Internet Files\Content.IE5\A2H5MDYY\MC900296102[1]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750" y="571500"/>
            <a:ext cx="1571625" cy="14017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5" descr="C:\Documents and Settings\Admin\Local Settings\Temporary Internet Files\Content.IE5\O0VNTRQU\MC900298959[1]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71604" y="4143380"/>
            <a:ext cx="1254125" cy="18192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6" descr="C:\Documents and Settings\Admin\Local Settings\Temporary Internet Files\Content.IE5\488CZ3RR\MC900286967[1].wm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15008" y="4071942"/>
            <a:ext cx="2324100" cy="24733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4" descr="C:\Documents and Settings\Admin\Local Settings\Temporary Internet Files\Content.IE5\A2H5MDYY\MC900349953[1].wm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00563" y="785813"/>
            <a:ext cx="1143000" cy="13065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/>
          <a:lstStyle/>
          <a:p>
            <a:endParaRPr lang="ru-RU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52400" y="152400"/>
            <a:ext cx="9144000" cy="6858000"/>
          </a:xfrm>
          <a:prstGeom prst="rect">
            <a:avLst/>
          </a:prstGeom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</TotalTime>
  <Words>259</Words>
  <Application>Microsoft Office PowerPoint</Application>
  <PresentationFormat>Экран (4:3)</PresentationFormat>
  <Paragraphs>168</Paragraphs>
  <Slides>16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8" baseType="lpstr">
      <vt:lpstr>Тема Office</vt:lpstr>
      <vt:lpstr>Формула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Company>KL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Customer</dc:creator>
  <cp:lastModifiedBy>Customer</cp:lastModifiedBy>
  <cp:revision>16</cp:revision>
  <dcterms:created xsi:type="dcterms:W3CDTF">2010-09-28T12:31:48Z</dcterms:created>
  <dcterms:modified xsi:type="dcterms:W3CDTF">2010-10-25T15:58:28Z</dcterms:modified>
</cp:coreProperties>
</file>